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4"/>
    <p:sldMasterId id="2147483958" r:id="rId5"/>
  </p:sldMasterIdLst>
  <p:notesMasterIdLst>
    <p:notesMasterId r:id="rId85"/>
  </p:notesMasterIdLst>
  <p:handoutMasterIdLst>
    <p:handoutMasterId r:id="rId86"/>
  </p:handoutMasterIdLst>
  <p:sldIdLst>
    <p:sldId id="402" r:id="rId6"/>
    <p:sldId id="403" r:id="rId7"/>
    <p:sldId id="413" r:id="rId8"/>
    <p:sldId id="404" r:id="rId9"/>
    <p:sldId id="405" r:id="rId10"/>
    <p:sldId id="406" r:id="rId11"/>
    <p:sldId id="407" r:id="rId12"/>
    <p:sldId id="409" r:id="rId13"/>
    <p:sldId id="408" r:id="rId14"/>
    <p:sldId id="411" r:id="rId15"/>
    <p:sldId id="414" r:id="rId16"/>
    <p:sldId id="415" r:id="rId17"/>
    <p:sldId id="416" r:id="rId18"/>
    <p:sldId id="417" r:id="rId19"/>
    <p:sldId id="418" r:id="rId20"/>
    <p:sldId id="454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29" r:id="rId32"/>
    <p:sldId id="430" r:id="rId33"/>
    <p:sldId id="432" r:id="rId34"/>
    <p:sldId id="431" r:id="rId35"/>
    <p:sldId id="433" r:id="rId36"/>
    <p:sldId id="455" r:id="rId37"/>
    <p:sldId id="456" r:id="rId38"/>
    <p:sldId id="457" r:id="rId39"/>
    <p:sldId id="434" r:id="rId40"/>
    <p:sldId id="435" r:id="rId41"/>
    <p:sldId id="458" r:id="rId42"/>
    <p:sldId id="436" r:id="rId43"/>
    <p:sldId id="437" r:id="rId44"/>
    <p:sldId id="438" r:id="rId45"/>
    <p:sldId id="459" r:id="rId46"/>
    <p:sldId id="460" r:id="rId47"/>
    <p:sldId id="462" r:id="rId48"/>
    <p:sldId id="463" r:id="rId49"/>
    <p:sldId id="464" r:id="rId50"/>
    <p:sldId id="439" r:id="rId51"/>
    <p:sldId id="440" r:id="rId52"/>
    <p:sldId id="441" r:id="rId53"/>
    <p:sldId id="442" r:id="rId54"/>
    <p:sldId id="443" r:id="rId55"/>
    <p:sldId id="444" r:id="rId56"/>
    <p:sldId id="465" r:id="rId57"/>
    <p:sldId id="466" r:id="rId58"/>
    <p:sldId id="467" r:id="rId59"/>
    <p:sldId id="491" r:id="rId60"/>
    <p:sldId id="468" r:id="rId61"/>
    <p:sldId id="445" r:id="rId62"/>
    <p:sldId id="446" r:id="rId63"/>
    <p:sldId id="447" r:id="rId64"/>
    <p:sldId id="469" r:id="rId65"/>
    <p:sldId id="448" r:id="rId66"/>
    <p:sldId id="449" r:id="rId67"/>
    <p:sldId id="450" r:id="rId68"/>
    <p:sldId id="451" r:id="rId69"/>
    <p:sldId id="470" r:id="rId70"/>
    <p:sldId id="472" r:id="rId71"/>
    <p:sldId id="474" r:id="rId72"/>
    <p:sldId id="475" r:id="rId73"/>
    <p:sldId id="476" r:id="rId74"/>
    <p:sldId id="477" r:id="rId75"/>
    <p:sldId id="478" r:id="rId76"/>
    <p:sldId id="453" r:id="rId77"/>
    <p:sldId id="480" r:id="rId78"/>
    <p:sldId id="481" r:id="rId79"/>
    <p:sldId id="482" r:id="rId80"/>
    <p:sldId id="484" r:id="rId81"/>
    <p:sldId id="485" r:id="rId82"/>
    <p:sldId id="487" r:id="rId83"/>
    <p:sldId id="489" r:id="rId84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ins Bernard" initials="RB" lastIdx="1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BA"/>
    <a:srgbClr val="FE2400"/>
    <a:srgbClr val="F2F2F2"/>
    <a:srgbClr val="CCFFCC"/>
    <a:srgbClr val="FF6600"/>
    <a:srgbClr val="000000"/>
    <a:srgbClr val="525352"/>
    <a:srgbClr val="0092D2"/>
    <a:srgbClr val="0F4D7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838" autoAdjust="0"/>
    <p:restoredTop sz="85233" autoAdjust="0"/>
  </p:normalViewPr>
  <p:slideViewPr>
    <p:cSldViewPr>
      <p:cViewPr varScale="1">
        <p:scale>
          <a:sx n="98" d="100"/>
          <a:sy n="98" d="100"/>
        </p:scale>
        <p:origin x="15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63"/>
    </p:cViewPr>
  </p:sorterViewPr>
  <p:notesViewPr>
    <p:cSldViewPr>
      <p:cViewPr varScale="1">
        <p:scale>
          <a:sx n="75" d="100"/>
          <a:sy n="75" d="100"/>
        </p:scale>
        <p:origin x="-2034" y="-90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svclacvmfs01\USERDATA\r.laksiri\Desktop\Classeur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svclacdcfilev\sharedfolders\NPS\2021\Projects\Q&amp;T\203.-%20Quality%20of%20painting%20process\2%20-%20Measure%20and%20Analysis\Grenaillage\Influence%20rpm%20on%20throwing%20speed%20NLMK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svclacdcfilev\sharedfolders\NPS\2021\Projects\Q&amp;T\203.-%20Quality%20of%20painting%20process\4%20-%20Control\Suivi%20granulom&#233;trique\Suivi%20granulom&#233;trique_SBM2_2025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522018988486213"/>
          <c:y val="5.5920732661670761E-2"/>
          <c:w val="0.52103950572636948"/>
          <c:h val="0.88815853467665851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0">
                    <a:solidFill>
                      <a:schemeClr val="bg1"/>
                    </a:solidFill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Grains fins</c:v>
                </c:pt>
                <c:pt idx="1">
                  <c:v>Grains moyens</c:v>
                </c:pt>
                <c:pt idx="2">
                  <c:v>Gros grains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A4-4A19-BFD1-CDBFD0807C4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l"/>
      <c:layout>
        <c:manualLayout>
          <c:xMode val="edge"/>
          <c:yMode val="edge"/>
          <c:x val="4.5889301541451301E-2"/>
          <c:y val="0.15937168633632737"/>
          <c:w val="0.38114526075585958"/>
          <c:h val="0.68125622703577282"/>
        </c:manualLayout>
      </c:layout>
      <c:overlay val="0"/>
      <c:txPr>
        <a:bodyPr/>
        <a:lstStyle/>
        <a:p>
          <a:pPr>
            <a:defRPr sz="1600"/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fr-BE" sz="1400"/>
              <a:t>Débit</a:t>
            </a:r>
            <a:r>
              <a:rPr lang="fr-BE" sz="1400" baseline="0"/>
              <a:t> de grenaille et efficacité de grenaillage en fonction du courant de service</a:t>
            </a:r>
            <a:endParaRPr lang="fr-BE" sz="1400"/>
          </a:p>
        </c:rich>
      </c:tx>
      <c:layout>
        <c:manualLayout>
          <c:xMode val="edge"/>
          <c:yMode val="edge"/>
          <c:x val="0.14760256106809388"/>
          <c:y val="4.504029454448732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436763064973457"/>
          <c:y val="0.12529508112572738"/>
          <c:w val="0.78195140153509513"/>
          <c:h val="0.67391928025124004"/>
        </c:manualLayout>
      </c:layout>
      <c:scatterChart>
        <c:scatterStyle val="lineMarker"/>
        <c:varyColors val="0"/>
        <c:ser>
          <c:idx val="1"/>
          <c:order val="0"/>
          <c:tx>
            <c:strRef>
              <c:f>Feuil1!$C$4</c:f>
              <c:strCache>
                <c:ptCount val="1"/>
                <c:pt idx="0">
                  <c:v>Débit de grenaille (kg/min)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Feuil1!$A$5:$A$13</c:f>
              <c:numCache>
                <c:formatCode>General</c:formatCode>
                <c:ptCount val="9"/>
                <c:pt idx="0">
                  <c:v>0</c:v>
                </c:pt>
                <c:pt idx="1">
                  <c:v>17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</c:numCache>
            </c:numRef>
          </c:xVal>
          <c:yVal>
            <c:numRef>
              <c:f>Feuil1!$C$5:$C$13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36</c:v>
                </c:pt>
                <c:pt idx="3">
                  <c:v>96</c:v>
                </c:pt>
                <c:pt idx="4">
                  <c:v>156</c:v>
                </c:pt>
                <c:pt idx="5">
                  <c:v>216</c:v>
                </c:pt>
                <c:pt idx="6">
                  <c:v>276</c:v>
                </c:pt>
                <c:pt idx="7">
                  <c:v>336</c:v>
                </c:pt>
                <c:pt idx="8">
                  <c:v>396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BFA-4717-9CD3-324CDC8784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844160"/>
        <c:axId val="214846464"/>
      </c:scatterChart>
      <c:scatterChart>
        <c:scatterStyle val="lineMarker"/>
        <c:varyColors val="0"/>
        <c:ser>
          <c:idx val="2"/>
          <c:order val="1"/>
          <c:tx>
            <c:strRef>
              <c:f>Feuil1!$D$4</c:f>
              <c:strCache>
                <c:ptCount val="1"/>
                <c:pt idx="0">
                  <c:v>Efficacité de grenaillage (%)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Feuil1!$A$5:$A$13</c:f>
              <c:numCache>
                <c:formatCode>General</c:formatCode>
                <c:ptCount val="9"/>
                <c:pt idx="0">
                  <c:v>0</c:v>
                </c:pt>
                <c:pt idx="1">
                  <c:v>17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  <c:pt idx="8">
                  <c:v>50</c:v>
                </c:pt>
              </c:numCache>
            </c:numRef>
          </c:xVal>
          <c:yVal>
            <c:numRef>
              <c:f>Feuil1!$D$5:$D$13</c:f>
              <c:numCache>
                <c:formatCode>0%</c:formatCode>
                <c:ptCount val="9"/>
                <c:pt idx="0">
                  <c:v>0</c:v>
                </c:pt>
                <c:pt idx="1">
                  <c:v>0</c:v>
                </c:pt>
                <c:pt idx="2">
                  <c:v>9.0909090909090912E-2</c:v>
                </c:pt>
                <c:pt idx="3">
                  <c:v>0.24242424242424243</c:v>
                </c:pt>
                <c:pt idx="4">
                  <c:v>0.39393939393939392</c:v>
                </c:pt>
                <c:pt idx="5">
                  <c:v>0.54545454545454541</c:v>
                </c:pt>
                <c:pt idx="6">
                  <c:v>0.69696969696969702</c:v>
                </c:pt>
                <c:pt idx="7">
                  <c:v>0.84848484848484851</c:v>
                </c:pt>
                <c:pt idx="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BFA-4717-9CD3-324CDC8784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924672"/>
        <c:axId val="214922752"/>
      </c:scatterChart>
      <c:valAx>
        <c:axId val="214844160"/>
        <c:scaling>
          <c:orientation val="minMax"/>
          <c:max val="5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100"/>
                </a:pPr>
                <a:r>
                  <a:rPr lang="fr-BE" sz="1100"/>
                  <a:t>Courant</a:t>
                </a:r>
                <a:r>
                  <a:rPr lang="fr-BE" sz="1100" baseline="0"/>
                  <a:t> de service (A)</a:t>
                </a:r>
                <a:endParaRPr lang="fr-BE" sz="1100"/>
              </a:p>
            </c:rich>
          </c:tx>
          <c:layout>
            <c:manualLayout>
              <c:xMode val="edge"/>
              <c:yMode val="edge"/>
              <c:x val="0.41811952591176044"/>
              <c:y val="0.8810934357457174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fr-FR"/>
          </a:p>
        </c:txPr>
        <c:crossAx val="214846464"/>
        <c:crosses val="autoZero"/>
        <c:crossBetween val="midCat"/>
      </c:valAx>
      <c:valAx>
        <c:axId val="214846464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>
                    <a:solidFill>
                      <a:schemeClr val="accent1"/>
                    </a:solidFill>
                  </a:defRPr>
                </a:pPr>
                <a:r>
                  <a:rPr lang="fr-BE" sz="1100">
                    <a:solidFill>
                      <a:schemeClr val="accent1"/>
                    </a:solidFill>
                  </a:rPr>
                  <a:t>Débit</a:t>
                </a:r>
                <a:r>
                  <a:rPr lang="fr-BE" sz="1100" baseline="0">
                    <a:solidFill>
                      <a:schemeClr val="accent1"/>
                    </a:solidFill>
                  </a:rPr>
                  <a:t> de grenaille (kg/min)</a:t>
                </a:r>
                <a:endParaRPr lang="fr-BE" sz="1100">
                  <a:solidFill>
                    <a:schemeClr val="accent1"/>
                  </a:solidFill>
                </a:endParaRPr>
              </a:p>
            </c:rich>
          </c:tx>
          <c:layout>
            <c:manualLayout>
              <c:xMode val="edge"/>
              <c:yMode val="edge"/>
              <c:x val="9.5461877637416249E-3"/>
              <c:y val="0.323457157133834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fr-FR"/>
          </a:p>
        </c:txPr>
        <c:crossAx val="214844160"/>
        <c:crosses val="autoZero"/>
        <c:crossBetween val="midCat"/>
      </c:valAx>
      <c:valAx>
        <c:axId val="214922752"/>
        <c:scaling>
          <c:orientation val="minMax"/>
          <c:max val="1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100">
                    <a:solidFill>
                      <a:schemeClr val="accent2"/>
                    </a:solidFill>
                  </a:defRPr>
                </a:pPr>
                <a:r>
                  <a:rPr lang="fr-BE" sz="1100">
                    <a:solidFill>
                      <a:schemeClr val="accent2"/>
                    </a:solidFill>
                  </a:rPr>
                  <a:t>Efficacité</a:t>
                </a:r>
                <a:r>
                  <a:rPr lang="fr-BE" sz="1100" baseline="0">
                    <a:solidFill>
                      <a:schemeClr val="accent2"/>
                    </a:solidFill>
                  </a:rPr>
                  <a:t> de grenaillage (%)</a:t>
                </a:r>
                <a:endParaRPr lang="fr-BE" sz="1100">
                  <a:solidFill>
                    <a:schemeClr val="accent2"/>
                  </a:solidFill>
                </a:endParaRPr>
              </a:p>
            </c:rich>
          </c:tx>
          <c:layout>
            <c:manualLayout>
              <c:xMode val="edge"/>
              <c:yMode val="edge"/>
              <c:x val="0.96941128692275358"/>
              <c:y val="0.3252059697055546"/>
            </c:manualLayout>
          </c:layout>
          <c:overlay val="0"/>
        </c:title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fr-FR"/>
          </a:p>
        </c:txPr>
        <c:crossAx val="214924672"/>
        <c:crosses val="max"/>
        <c:crossBetween val="midCat"/>
      </c:valAx>
      <c:valAx>
        <c:axId val="2149246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922752"/>
        <c:crosses val="autoZero"/>
        <c:crossBetween val="midCat"/>
      </c:valAx>
    </c:plotArea>
    <c:legend>
      <c:legendPos val="b"/>
      <c:overlay val="0"/>
      <c:txPr>
        <a:bodyPr/>
        <a:lstStyle/>
        <a:p>
          <a:pPr>
            <a:defRPr sz="1200"/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8705906324788086E-2"/>
          <c:y val="2.3250096420574757E-2"/>
          <c:w val="0.82834636561777297"/>
          <c:h val="0.86732468161059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Sheet1!$B$17:$B$18</c:f>
              <c:strCache>
                <c:ptCount val="2"/>
                <c:pt idx="0">
                  <c:v>Vitesse de projection palette droite</c:v>
                </c:pt>
                <c:pt idx="1">
                  <c:v>m/sec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Sheet1!$A$19:$A$39</c:f>
              <c:numCache>
                <c:formatCode>General</c:formatCode>
                <c:ptCount val="21"/>
                <c:pt idx="0">
                  <c:v>1600</c:v>
                </c:pt>
                <c:pt idx="1">
                  <c:v>1700</c:v>
                </c:pt>
                <c:pt idx="2">
                  <c:v>1800</c:v>
                </c:pt>
                <c:pt idx="3">
                  <c:v>1900</c:v>
                </c:pt>
                <c:pt idx="4">
                  <c:v>2000</c:v>
                </c:pt>
                <c:pt idx="5">
                  <c:v>2100</c:v>
                </c:pt>
                <c:pt idx="6">
                  <c:v>2200</c:v>
                </c:pt>
                <c:pt idx="7">
                  <c:v>2300</c:v>
                </c:pt>
                <c:pt idx="8">
                  <c:v>2400</c:v>
                </c:pt>
                <c:pt idx="9">
                  <c:v>2500</c:v>
                </c:pt>
                <c:pt idx="10">
                  <c:v>2600</c:v>
                </c:pt>
                <c:pt idx="11">
                  <c:v>2700</c:v>
                </c:pt>
                <c:pt idx="12">
                  <c:v>2800</c:v>
                </c:pt>
                <c:pt idx="13">
                  <c:v>2900</c:v>
                </c:pt>
                <c:pt idx="14">
                  <c:v>3000</c:v>
                </c:pt>
                <c:pt idx="15">
                  <c:v>3100</c:v>
                </c:pt>
                <c:pt idx="16">
                  <c:v>3200</c:v>
                </c:pt>
                <c:pt idx="17">
                  <c:v>3300</c:v>
                </c:pt>
                <c:pt idx="18">
                  <c:v>3400</c:v>
                </c:pt>
                <c:pt idx="19">
                  <c:v>3500</c:v>
                </c:pt>
                <c:pt idx="20">
                  <c:v>3600</c:v>
                </c:pt>
              </c:numCache>
            </c:numRef>
          </c:xVal>
          <c:yVal>
            <c:numRef>
              <c:f>Sheet1!$B$19:$B$39</c:f>
              <c:numCache>
                <c:formatCode>0</c:formatCode>
                <c:ptCount val="21"/>
                <c:pt idx="0">
                  <c:v>41.75478894689806</c:v>
                </c:pt>
                <c:pt idx="1">
                  <c:v>44.364463256079183</c:v>
                </c:pt>
                <c:pt idx="2">
                  <c:v>46.974137565260314</c:v>
                </c:pt>
                <c:pt idx="3">
                  <c:v>49.583811874441444</c:v>
                </c:pt>
                <c:pt idx="4">
                  <c:v>52.193486183622575</c:v>
                </c:pt>
                <c:pt idx="5">
                  <c:v>54.803160492803698</c:v>
                </c:pt>
                <c:pt idx="6">
                  <c:v>57.412834801984829</c:v>
                </c:pt>
                <c:pt idx="7">
                  <c:v>60.022509111165959</c:v>
                </c:pt>
                <c:pt idx="8">
                  <c:v>62.63218342034709</c:v>
                </c:pt>
                <c:pt idx="9">
                  <c:v>65.24185772952822</c:v>
                </c:pt>
                <c:pt idx="10">
                  <c:v>67.851532038709351</c:v>
                </c:pt>
                <c:pt idx="11">
                  <c:v>70.461206347890467</c:v>
                </c:pt>
                <c:pt idx="12">
                  <c:v>73.070880657071598</c:v>
                </c:pt>
                <c:pt idx="13">
                  <c:v>75.680554966252728</c:v>
                </c:pt>
                <c:pt idx="14">
                  <c:v>78.290229275433859</c:v>
                </c:pt>
                <c:pt idx="15">
                  <c:v>80.899903584614989</c:v>
                </c:pt>
                <c:pt idx="16">
                  <c:v>83.50957789379612</c:v>
                </c:pt>
                <c:pt idx="17">
                  <c:v>86.11925220297725</c:v>
                </c:pt>
                <c:pt idx="18">
                  <c:v>88.728926512158367</c:v>
                </c:pt>
                <c:pt idx="19">
                  <c:v>91.338600821339497</c:v>
                </c:pt>
                <c:pt idx="20">
                  <c:v>93.948275130520628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AE-4C09-ADEE-DF3B90435C6F}"/>
            </c:ext>
          </c:extLst>
        </c:ser>
        <c:ser>
          <c:idx val="1"/>
          <c:order val="1"/>
          <c:tx>
            <c:strRef>
              <c:f>Sheet1!$C$17:$C$18</c:f>
              <c:strCache>
                <c:ptCount val="2"/>
                <c:pt idx="0">
                  <c:v>vitesse de projection palette incurvé</c:v>
                </c:pt>
                <c:pt idx="1">
                  <c:v>m/sec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Sheet1!$A$19:$A$39</c:f>
              <c:numCache>
                <c:formatCode>General</c:formatCode>
                <c:ptCount val="21"/>
                <c:pt idx="0">
                  <c:v>1600</c:v>
                </c:pt>
                <c:pt idx="1">
                  <c:v>1700</c:v>
                </c:pt>
                <c:pt idx="2">
                  <c:v>1800</c:v>
                </c:pt>
                <c:pt idx="3">
                  <c:v>1900</c:v>
                </c:pt>
                <c:pt idx="4">
                  <c:v>2000</c:v>
                </c:pt>
                <c:pt idx="5">
                  <c:v>2100</c:v>
                </c:pt>
                <c:pt idx="6">
                  <c:v>2200</c:v>
                </c:pt>
                <c:pt idx="7">
                  <c:v>2300</c:v>
                </c:pt>
                <c:pt idx="8">
                  <c:v>2400</c:v>
                </c:pt>
                <c:pt idx="9">
                  <c:v>2500</c:v>
                </c:pt>
                <c:pt idx="10">
                  <c:v>2600</c:v>
                </c:pt>
                <c:pt idx="11">
                  <c:v>2700</c:v>
                </c:pt>
                <c:pt idx="12">
                  <c:v>2800</c:v>
                </c:pt>
                <c:pt idx="13">
                  <c:v>2900</c:v>
                </c:pt>
                <c:pt idx="14">
                  <c:v>3000</c:v>
                </c:pt>
                <c:pt idx="15">
                  <c:v>3100</c:v>
                </c:pt>
                <c:pt idx="16">
                  <c:v>3200</c:v>
                </c:pt>
                <c:pt idx="17">
                  <c:v>3300</c:v>
                </c:pt>
                <c:pt idx="18">
                  <c:v>3400</c:v>
                </c:pt>
                <c:pt idx="19">
                  <c:v>3500</c:v>
                </c:pt>
                <c:pt idx="20">
                  <c:v>3600</c:v>
                </c:pt>
              </c:numCache>
            </c:numRef>
          </c:xVal>
          <c:yVal>
            <c:numRef>
              <c:f>Sheet1!$C$19:$C$39</c:f>
              <c:numCache>
                <c:formatCode>0</c:formatCode>
                <c:ptCount val="21"/>
                <c:pt idx="0">
                  <c:v>46.765363620525832</c:v>
                </c:pt>
                <c:pt idx="1">
                  <c:v>49.688198846808689</c:v>
                </c:pt>
                <c:pt idx="2">
                  <c:v>52.61103407309156</c:v>
                </c:pt>
                <c:pt idx="3">
                  <c:v>55.533869299374423</c:v>
                </c:pt>
                <c:pt idx="4">
                  <c:v>58.456704525657287</c:v>
                </c:pt>
                <c:pt idx="5">
                  <c:v>61.37953975194015</c:v>
                </c:pt>
                <c:pt idx="6">
                  <c:v>64.302374978223014</c:v>
                </c:pt>
                <c:pt idx="7">
                  <c:v>67.225210204505885</c:v>
                </c:pt>
                <c:pt idx="8">
                  <c:v>70.148045430788741</c:v>
                </c:pt>
                <c:pt idx="9">
                  <c:v>73.070880657071612</c:v>
                </c:pt>
                <c:pt idx="10">
                  <c:v>75.993715883354483</c:v>
                </c:pt>
                <c:pt idx="11">
                  <c:v>78.916551109637325</c:v>
                </c:pt>
                <c:pt idx="12">
                  <c:v>81.839386335920196</c:v>
                </c:pt>
                <c:pt idx="13">
                  <c:v>84.762221562203067</c:v>
                </c:pt>
                <c:pt idx="14">
                  <c:v>87.685056788485937</c:v>
                </c:pt>
                <c:pt idx="15">
                  <c:v>90.607892014768794</c:v>
                </c:pt>
                <c:pt idx="16">
                  <c:v>93.530727241051665</c:v>
                </c:pt>
                <c:pt idx="17">
                  <c:v>96.453562467334535</c:v>
                </c:pt>
                <c:pt idx="18">
                  <c:v>99.376397693617378</c:v>
                </c:pt>
                <c:pt idx="19">
                  <c:v>102.29923291990025</c:v>
                </c:pt>
                <c:pt idx="20">
                  <c:v>105.22206814618312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EAE-4C09-ADEE-DF3B90435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9452968"/>
        <c:axId val="229452576"/>
      </c:scatterChart>
      <c:valAx>
        <c:axId val="229452968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/>
                  <a:t>Wheel</a:t>
                </a:r>
                <a:r>
                  <a:rPr lang="en-GB" sz="1400" baseline="0"/>
                  <a:t> rotation speed (rpm)</a:t>
                </a:r>
                <a:endParaRPr lang="en-GB" sz="1400"/>
              </a:p>
            </c:rich>
          </c:tx>
          <c:layout>
            <c:manualLayout>
              <c:xMode val="edge"/>
              <c:yMode val="edge"/>
              <c:x val="0.3883532156025416"/>
              <c:y val="0.943024480536426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29452576"/>
        <c:crosses val="autoZero"/>
        <c:crossBetween val="midCat"/>
        <c:minorUnit val="100"/>
      </c:valAx>
      <c:valAx>
        <c:axId val="229452576"/>
        <c:scaling>
          <c:orientation val="minMax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GB" sz="1400"/>
                  <a:t>Throwing</a:t>
                </a:r>
                <a:r>
                  <a:rPr lang="en-GB" sz="1400" baseline="0"/>
                  <a:t> speed (m/sec)</a:t>
                </a:r>
                <a:endParaRPr lang="en-GB" sz="1400"/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29452968"/>
        <c:crosses val="autoZero"/>
        <c:crossBetween val="midCat"/>
        <c:majorUnit val="10"/>
        <c:minorUnit val="5"/>
      </c:valAx>
    </c:plotArea>
    <c:legend>
      <c:legendPos val="r"/>
      <c:layout>
        <c:manualLayout>
          <c:xMode val="edge"/>
          <c:yMode val="edge"/>
          <c:x val="0.11824105271828035"/>
          <c:y val="0.69082508099700624"/>
          <c:w val="0.53274214729744607"/>
          <c:h val="0.13435849230479591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600"/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624905392456395"/>
          <c:y val="6.1764661531579203E-2"/>
          <c:w val="0.75250840184423951"/>
          <c:h val="0.68375621636930051"/>
        </c:manualLayout>
      </c:layout>
      <c:lineChart>
        <c:grouping val="standard"/>
        <c:varyColors val="0"/>
        <c:ser>
          <c:idx val="2"/>
          <c:order val="0"/>
          <c:tx>
            <c:strRef>
              <c:f>'24-01-25'!$B$6</c:f>
              <c:strCache>
                <c:ptCount val="1"/>
                <c:pt idx="0">
                  <c:v>Mélange Opératoire</c:v>
                </c:pt>
              </c:strCache>
            </c:strRef>
          </c:tx>
          <c:spPr>
            <a:ln w="25400">
              <a:solidFill>
                <a:schemeClr val="accent1"/>
              </a:solidFill>
              <a:prstDash val="solid"/>
            </a:ln>
          </c:spPr>
          <c:marker>
            <c:symbol val="none"/>
          </c:marker>
          <c:cat>
            <c:strRef>
              <c:f>'24-01-25'!$A$8:$A$17</c:f>
              <c:strCache>
                <c:ptCount val="10"/>
                <c:pt idx="0">
                  <c:v>1,4</c:v>
                </c:pt>
                <c:pt idx="1">
                  <c:v>1,18</c:v>
                </c:pt>
                <c:pt idx="2">
                  <c:v>1,00</c:v>
                </c:pt>
                <c:pt idx="3">
                  <c:v>0,85</c:v>
                </c:pt>
                <c:pt idx="4">
                  <c:v>0,60</c:v>
                </c:pt>
                <c:pt idx="5">
                  <c:v>0,43</c:v>
                </c:pt>
                <c:pt idx="6">
                  <c:v>0,30</c:v>
                </c:pt>
                <c:pt idx="7">
                  <c:v>0,21</c:v>
                </c:pt>
                <c:pt idx="8">
                  <c:v>0,15</c:v>
                </c:pt>
                <c:pt idx="9">
                  <c:v>Fond</c:v>
                </c:pt>
              </c:strCache>
            </c:strRef>
          </c:cat>
          <c:val>
            <c:numRef>
              <c:f>'24-01-25'!$C$8:$C$17</c:f>
              <c:numCache>
                <c:formatCode>0.0%</c:formatCode>
                <c:ptCount val="10"/>
                <c:pt idx="1">
                  <c:v>0.82667320421671997</c:v>
                </c:pt>
                <c:pt idx="2">
                  <c:v>7.0115224319686212E-2</c:v>
                </c:pt>
                <c:pt idx="3">
                  <c:v>2.7948026477077722E-2</c:v>
                </c:pt>
                <c:pt idx="4">
                  <c:v>4.8786467271390049E-2</c:v>
                </c:pt>
                <c:pt idx="5">
                  <c:v>1.9367492032360878E-2</c:v>
                </c:pt>
                <c:pt idx="6">
                  <c:v>6.6192694287815655E-3</c:v>
                </c:pt>
                <c:pt idx="7">
                  <c:v>4.9031625398381973E-4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16-4C9C-89DA-18F101DD04A7}"/>
            </c:ext>
          </c:extLst>
        </c:ser>
        <c:ser>
          <c:idx val="4"/>
          <c:order val="1"/>
          <c:tx>
            <c:strRef>
              <c:f>'24-01-25'!$D$6</c:f>
              <c:strCache>
                <c:ptCount val="1"/>
                <c:pt idx="0">
                  <c:v>Rejet</c:v>
                </c:pt>
              </c:strCache>
            </c:strRef>
          </c:tx>
          <c:spPr>
            <a:ln w="25400">
              <a:solidFill>
                <a:schemeClr val="accent2"/>
              </a:solidFill>
              <a:prstDash val="solid"/>
            </a:ln>
          </c:spPr>
          <c:marker>
            <c:symbol val="none"/>
          </c:marker>
          <c:cat>
            <c:strRef>
              <c:f>'24-01-25'!$A$8:$A$17</c:f>
              <c:strCache>
                <c:ptCount val="10"/>
                <c:pt idx="0">
                  <c:v>1,4</c:v>
                </c:pt>
                <c:pt idx="1">
                  <c:v>1,18</c:v>
                </c:pt>
                <c:pt idx="2">
                  <c:v>1,00</c:v>
                </c:pt>
                <c:pt idx="3">
                  <c:v>0,85</c:v>
                </c:pt>
                <c:pt idx="4">
                  <c:v>0,60</c:v>
                </c:pt>
                <c:pt idx="5">
                  <c:v>0,43</c:v>
                </c:pt>
                <c:pt idx="6">
                  <c:v>0,30</c:v>
                </c:pt>
                <c:pt idx="7">
                  <c:v>0,21</c:v>
                </c:pt>
                <c:pt idx="8">
                  <c:v>0,15</c:v>
                </c:pt>
                <c:pt idx="9">
                  <c:v>Fond</c:v>
                </c:pt>
              </c:strCache>
            </c:strRef>
          </c:cat>
          <c:val>
            <c:numRef>
              <c:f>'24-01-25'!$E$8:$E$17</c:f>
              <c:numCache>
                <c:formatCode>0%</c:formatCode>
                <c:ptCount val="10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1.3227513227513229E-3</c:v>
                </c:pt>
                <c:pt idx="5">
                  <c:v>3.3068783068783071E-3</c:v>
                </c:pt>
                <c:pt idx="6">
                  <c:v>2.7116402116402115E-2</c:v>
                </c:pt>
                <c:pt idx="7">
                  <c:v>0.11375661375661376</c:v>
                </c:pt>
                <c:pt idx="8">
                  <c:v>0.2585978835978836</c:v>
                </c:pt>
                <c:pt idx="9">
                  <c:v>0.59589947089947093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16-4C9C-89DA-18F101DD04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113984"/>
        <c:axId val="121120256"/>
      </c:lineChart>
      <c:catAx>
        <c:axId val="121113984"/>
        <c:scaling>
          <c:orientation val="minMax"/>
        </c:scaling>
        <c:delete val="0"/>
        <c:axPos val="b"/>
        <c:majorGridlines>
          <c:spPr>
            <a:ln w="3175">
              <a:solidFill>
                <a:srgbClr val="969696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Tahoma"/>
                    <a:ea typeface="Tahoma"/>
                    <a:cs typeface="Tahoma"/>
                  </a:defRPr>
                </a:pPr>
                <a:r>
                  <a:rPr lang="nl-NL"/>
                  <a:t>Taille de tamis (mm)</a:t>
                </a:r>
              </a:p>
            </c:rich>
          </c:tx>
          <c:layout>
            <c:manualLayout>
              <c:xMode val="edge"/>
              <c:yMode val="edge"/>
              <c:x val="0.40569385519664486"/>
              <c:y val="0.8585855323041793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fr-FR"/>
          </a:p>
        </c:txPr>
        <c:crossAx val="1211202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21120256"/>
        <c:scaling>
          <c:orientation val="minMax"/>
          <c:max val="0.9"/>
        </c:scaling>
        <c:delete val="0"/>
        <c:axPos val="l"/>
        <c:majorGridlines>
          <c:spPr>
            <a:ln w="3175">
              <a:solidFill>
                <a:srgbClr val="969696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Tahoma"/>
                    <a:ea typeface="Tahoma"/>
                    <a:cs typeface="Tahoma"/>
                  </a:defRPr>
                </a:pPr>
                <a:r>
                  <a:rPr lang="nl-NL"/>
                  <a:t>% retenu sur chaque tamis</a:t>
                </a:r>
              </a:p>
            </c:rich>
          </c:tx>
          <c:layout>
            <c:manualLayout>
              <c:xMode val="edge"/>
              <c:yMode val="edge"/>
              <c:x val="1.7610062893081799E-2"/>
              <c:y val="0.25294094488189001"/>
            </c:manualLayout>
          </c:layout>
          <c:overlay val="0"/>
          <c:spPr>
            <a:noFill/>
            <a:ln w="25400">
              <a:noFill/>
            </a:ln>
          </c:spPr>
        </c:title>
        <c:numFmt formatCode="0%" sourceLinked="0"/>
        <c:majorTickMark val="none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fr-FR"/>
          </a:p>
        </c:txPr>
        <c:crossAx val="121113984"/>
        <c:crosses val="autoZero"/>
        <c:crossBetween val="between"/>
      </c:valAx>
      <c:spPr>
        <a:noFill/>
        <a:ln w="3175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5.7871174036218199E-2"/>
          <c:y val="0.92653075548329489"/>
          <c:w val="0.89890684889178973"/>
          <c:h val="5.3210777584165841E-2"/>
        </c:manualLayout>
      </c:layout>
      <c:overlay val="0"/>
      <c:txPr>
        <a:bodyPr/>
        <a:lstStyle/>
        <a:p>
          <a:pPr>
            <a:defRPr sz="1200"/>
          </a:pPr>
          <a:endParaRPr lang="fr-FR"/>
        </a:p>
      </c:txPr>
    </c:legend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9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3596651785319758"/>
          <c:y val="6.1764661531579203E-2"/>
          <c:w val="0.70886687056662157"/>
          <c:h val="0.61793084498547779"/>
        </c:manualLayout>
      </c:layout>
      <c:lineChart>
        <c:grouping val="standard"/>
        <c:varyColors val="0"/>
        <c:ser>
          <c:idx val="2"/>
          <c:order val="0"/>
          <c:tx>
            <c:strRef>
              <c:f>'15-04-25'!$B$6</c:f>
              <c:strCache>
                <c:ptCount val="1"/>
                <c:pt idx="0">
                  <c:v>Mélange Opératoire</c:v>
                </c:pt>
              </c:strCache>
            </c:strRef>
          </c:tx>
          <c:spPr>
            <a:ln w="25400">
              <a:solidFill>
                <a:schemeClr val="accent1"/>
              </a:solidFill>
              <a:prstDash val="solid"/>
            </a:ln>
          </c:spPr>
          <c:marker>
            <c:symbol val="none"/>
          </c:marker>
          <c:cat>
            <c:strRef>
              <c:f>'15-04-25'!$A$8:$A$17</c:f>
              <c:strCache>
                <c:ptCount val="10"/>
                <c:pt idx="0">
                  <c:v>1,4</c:v>
                </c:pt>
                <c:pt idx="1">
                  <c:v>1,18</c:v>
                </c:pt>
                <c:pt idx="2">
                  <c:v>1,00</c:v>
                </c:pt>
                <c:pt idx="3">
                  <c:v>0,85</c:v>
                </c:pt>
                <c:pt idx="4">
                  <c:v>0,60</c:v>
                </c:pt>
                <c:pt idx="5">
                  <c:v>0,43</c:v>
                </c:pt>
                <c:pt idx="6">
                  <c:v>0,30</c:v>
                </c:pt>
                <c:pt idx="7">
                  <c:v>0,21</c:v>
                </c:pt>
                <c:pt idx="8">
                  <c:v>0,15</c:v>
                </c:pt>
                <c:pt idx="9">
                  <c:v>Fond</c:v>
                </c:pt>
              </c:strCache>
            </c:strRef>
          </c:cat>
          <c:val>
            <c:numRef>
              <c:f>'15-04-25'!$C$8:$C$17</c:f>
              <c:numCache>
                <c:formatCode>0.0%</c:formatCode>
                <c:ptCount val="10"/>
                <c:pt idx="1">
                  <c:v>0.19273927392739273</c:v>
                </c:pt>
                <c:pt idx="2">
                  <c:v>0.33861386138613858</c:v>
                </c:pt>
                <c:pt idx="3">
                  <c:v>0.1887788778877888</c:v>
                </c:pt>
                <c:pt idx="4">
                  <c:v>0.16402640264026402</c:v>
                </c:pt>
                <c:pt idx="5">
                  <c:v>6.6996699669967005E-2</c:v>
                </c:pt>
                <c:pt idx="6">
                  <c:v>4.1914191419141912E-2</c:v>
                </c:pt>
                <c:pt idx="7">
                  <c:v>5.9405940594059407E-3</c:v>
                </c:pt>
                <c:pt idx="8">
                  <c:v>5.9405940594059407E-3</c:v>
                </c:pt>
                <c:pt idx="9">
                  <c:v>3.3003300330033004E-4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9D-4C7E-9955-CD536EEBF980}"/>
            </c:ext>
          </c:extLst>
        </c:ser>
        <c:ser>
          <c:idx val="4"/>
          <c:order val="1"/>
          <c:tx>
            <c:strRef>
              <c:f>'15-04-25'!$D$6</c:f>
              <c:strCache>
                <c:ptCount val="1"/>
                <c:pt idx="0">
                  <c:v>Rejet</c:v>
                </c:pt>
              </c:strCache>
            </c:strRef>
          </c:tx>
          <c:spPr>
            <a:ln w="25400">
              <a:solidFill>
                <a:srgbClr val="C00000"/>
              </a:solidFill>
              <a:prstDash val="solid"/>
            </a:ln>
          </c:spPr>
          <c:marker>
            <c:symbol val="none"/>
          </c:marker>
          <c:cat>
            <c:strRef>
              <c:f>'15-04-25'!$A$8:$A$17</c:f>
              <c:strCache>
                <c:ptCount val="10"/>
                <c:pt idx="0">
                  <c:v>1,4</c:v>
                </c:pt>
                <c:pt idx="1">
                  <c:v>1,18</c:v>
                </c:pt>
                <c:pt idx="2">
                  <c:v>1,00</c:v>
                </c:pt>
                <c:pt idx="3">
                  <c:v>0,85</c:v>
                </c:pt>
                <c:pt idx="4">
                  <c:v>0,60</c:v>
                </c:pt>
                <c:pt idx="5">
                  <c:v>0,43</c:v>
                </c:pt>
                <c:pt idx="6">
                  <c:v>0,30</c:v>
                </c:pt>
                <c:pt idx="7">
                  <c:v>0,21</c:v>
                </c:pt>
                <c:pt idx="8">
                  <c:v>0,15</c:v>
                </c:pt>
                <c:pt idx="9">
                  <c:v>Fond</c:v>
                </c:pt>
              </c:strCache>
            </c:strRef>
          </c:cat>
          <c:val>
            <c:numRef>
              <c:f>'15-04-25'!$E$8:$E$17</c:f>
              <c:numCache>
                <c:formatCode>0%</c:formatCode>
                <c:ptCount val="10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1.6329196603527104E-2</c:v>
                </c:pt>
                <c:pt idx="7">
                  <c:v>0.26714565643370342</c:v>
                </c:pt>
                <c:pt idx="8">
                  <c:v>0.44741998693664264</c:v>
                </c:pt>
                <c:pt idx="9">
                  <c:v>0.26910516002612667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9D-4C7E-9955-CD536EEBF9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113984"/>
        <c:axId val="121120256"/>
      </c:lineChart>
      <c:catAx>
        <c:axId val="121113984"/>
        <c:scaling>
          <c:orientation val="minMax"/>
        </c:scaling>
        <c:delete val="0"/>
        <c:axPos val="b"/>
        <c:majorGridlines>
          <c:spPr>
            <a:ln w="3175">
              <a:solidFill>
                <a:srgbClr val="969696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Tahoma"/>
                    <a:ea typeface="Tahoma"/>
                    <a:cs typeface="Tahoma"/>
                  </a:defRPr>
                </a:pPr>
                <a:r>
                  <a:rPr lang="nl-NL"/>
                  <a:t>Taille de tamis (mm)</a:t>
                </a:r>
              </a:p>
            </c:rich>
          </c:tx>
          <c:layout>
            <c:manualLayout>
              <c:xMode val="edge"/>
              <c:yMode val="edge"/>
              <c:x val="0.38364762088243248"/>
              <c:y val="0.8046826642277842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fr-FR"/>
          </a:p>
        </c:txPr>
        <c:crossAx val="1211202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21120256"/>
        <c:scaling>
          <c:orientation val="minMax"/>
          <c:max val="0.9"/>
        </c:scaling>
        <c:delete val="0"/>
        <c:axPos val="l"/>
        <c:majorGridlines>
          <c:spPr>
            <a:ln w="3175">
              <a:solidFill>
                <a:srgbClr val="969696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Tahoma"/>
                    <a:ea typeface="Tahoma"/>
                    <a:cs typeface="Tahoma"/>
                  </a:defRPr>
                </a:pPr>
                <a:r>
                  <a:rPr lang="nl-NL"/>
                  <a:t>% retenu sur chaque tamis</a:t>
                </a:r>
              </a:p>
            </c:rich>
          </c:tx>
          <c:layout>
            <c:manualLayout>
              <c:xMode val="edge"/>
              <c:yMode val="edge"/>
              <c:x val="1.7610062893081799E-2"/>
              <c:y val="0.25294094488189001"/>
            </c:manualLayout>
          </c:layout>
          <c:overlay val="0"/>
          <c:spPr>
            <a:noFill/>
            <a:ln w="25400">
              <a:noFill/>
            </a:ln>
          </c:spPr>
        </c:title>
        <c:numFmt formatCode="0%" sourceLinked="0"/>
        <c:majorTickMark val="none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fr-FR"/>
          </a:p>
        </c:txPr>
        <c:crossAx val="121113984"/>
        <c:crosses val="autoZero"/>
        <c:crossBetween val="between"/>
      </c:valAx>
      <c:spPr>
        <a:noFill/>
        <a:ln w="3175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0.16146947345988663"/>
          <c:y val="0.90813991897725665"/>
          <c:w val="0.6594925125278478"/>
          <c:h val="5.721611289221832E-2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11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fr-FR"/>
        </a:p>
      </c:txPr>
    </c:legend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9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 bwMode="auto">
          <a:xfrm>
            <a:off x="0" y="2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defTabSz="95573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 bwMode="auto">
          <a:xfrm>
            <a:off x="3850295" y="2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B58075E1-4C17-45F5-9288-0F69661B1C4A}" type="datetimeFigureOut">
              <a:rPr lang="fr-FR"/>
              <a:pPr>
                <a:defRPr/>
              </a:pPr>
              <a:t>05/05/2025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 bwMode="auto">
          <a:xfrm>
            <a:off x="0" y="9429307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defTabSz="95573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 bwMode="auto">
          <a:xfrm>
            <a:off x="3850295" y="9429307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6C86B5BF-D024-466C-881C-F9FD8FC9B7B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245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2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defTabSz="955731">
              <a:defRPr sz="1300">
                <a:latin typeface="Futura Std Book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50295" y="2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latin typeface="Futura Std Book"/>
              </a:defRPr>
            </a:lvl1pPr>
          </a:lstStyle>
          <a:p>
            <a:pPr>
              <a:defRPr/>
            </a:pPr>
            <a:fld id="{6E23A2A9-5F6C-49FC-86A8-45A222718090}" type="datetimeFigureOut">
              <a:rPr lang="de-DE"/>
              <a:pPr>
                <a:defRPr/>
              </a:pPr>
              <a:t>05.05.2025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21" tIns="44111" rIns="88221" bIns="44111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79465" y="4714653"/>
            <a:ext cx="5438748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429307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defTabSz="955731">
              <a:defRPr sz="1300">
                <a:latin typeface="Futura Std Book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50295" y="9429307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latin typeface="Futura Std Book"/>
              </a:defRPr>
            </a:lvl1pPr>
          </a:lstStyle>
          <a:p>
            <a:pPr>
              <a:defRPr/>
            </a:pPr>
            <a:fld id="{C841099F-359F-4988-B55D-BABA7519067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861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utura Std Book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utura Std Book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utura Std Book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utura Std Book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utura Std Book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344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Augmentation de 75%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643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Grenaille =</a:t>
            </a:r>
            <a:r>
              <a:rPr lang="fr-BE" baseline="0" dirty="0" smtClean="0"/>
              <a:t> petites billes d’acier, de verre ou de céramique = particules abrasives</a:t>
            </a:r>
          </a:p>
          <a:p>
            <a:endParaRPr lang="fr-BE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BE" sz="1200" dirty="0" smtClean="0"/>
              <a:t>Dans la métallurgie, le grenaillage est utilisé comme technique de nettoyage dans le but</a:t>
            </a:r>
            <a:endParaRPr lang="fr-BE" baseline="0" dirty="0" smtClean="0"/>
          </a:p>
          <a:p>
            <a:endParaRPr lang="fr-BE" baseline="0" dirty="0" smtClean="0"/>
          </a:p>
          <a:p>
            <a:r>
              <a:rPr lang="fr-BE" baseline="0" dirty="0" smtClean="0"/>
              <a:t>Décapage par frottement, par inertie, par abrasion</a:t>
            </a:r>
          </a:p>
          <a:p>
            <a:endParaRPr lang="fr-BE" baseline="0" dirty="0" smtClean="0"/>
          </a:p>
          <a:p>
            <a:r>
              <a:rPr lang="fr-BE" baseline="0" dirty="0" smtClean="0"/>
              <a:t>Améliore l’aspect de la pièce</a:t>
            </a:r>
          </a:p>
          <a:p>
            <a:r>
              <a:rPr lang="fr-BE" baseline="0" dirty="0" smtClean="0"/>
              <a:t>Obtenir un état de surface (rugosité = profondeur/hauteur de sommets/creux + nombre de sommets/creux)</a:t>
            </a:r>
          </a:p>
          <a:p>
            <a:r>
              <a:rPr lang="fr-BE" baseline="0" dirty="0" smtClean="0"/>
              <a:t>Obtenir un niveau de propreté</a:t>
            </a:r>
          </a:p>
          <a:p>
            <a:r>
              <a:rPr lang="fr-BE" baseline="0" dirty="0" smtClean="0"/>
              <a:t>Permet la fermeture de fissures apparaissant après coulée en fonderie, améliorant ainsi l’étanchéité</a:t>
            </a:r>
          </a:p>
          <a:p>
            <a:r>
              <a:rPr lang="fr-BE" baseline="0" dirty="0" smtClean="0"/>
              <a:t>Augmente la durée de vie et améliore la résistance à la fatigue des pièces</a:t>
            </a:r>
          </a:p>
          <a:p>
            <a:r>
              <a:rPr lang="fr-BE" baseline="0" dirty="0" smtClean="0"/>
              <a:t>Rendre les pièces plus résistantes aux efforts alternés et aux efforts mécaniques</a:t>
            </a:r>
          </a:p>
          <a:p>
            <a:r>
              <a:rPr lang="fr-BE" baseline="0" dirty="0" smtClean="0"/>
              <a:t>Améliore la résistance du matériau</a:t>
            </a:r>
          </a:p>
          <a:p>
            <a:r>
              <a:rPr lang="fr-BE" baseline="0" dirty="0" smtClean="0"/>
              <a:t>Améliorer l’adhérence des routes et faciliter l’écoulement des pluies</a:t>
            </a:r>
          </a:p>
          <a:p>
            <a:r>
              <a:rPr lang="fr-BE" baseline="0" dirty="0" smtClean="0"/>
              <a:t>Protège le matériaux contre l’apparition de fissures</a:t>
            </a:r>
          </a:p>
          <a:p>
            <a:r>
              <a:rPr lang="fr-BE" baseline="0" dirty="0" smtClean="0"/>
              <a:t>Permet d’éviter le développement de fissures</a:t>
            </a:r>
          </a:p>
          <a:p>
            <a:r>
              <a:rPr lang="fr-BE" baseline="0" dirty="0" smtClean="0"/>
              <a:t>Permet d’augmenter les performances et la durabilité des pièces sans augmenter la masse</a:t>
            </a:r>
          </a:p>
          <a:p>
            <a:r>
              <a:rPr lang="fr-BE" baseline="0" dirty="0" smtClean="0"/>
              <a:t>Permet de concevoir des pièces métalliques plus performantes et moins coûteuses</a:t>
            </a:r>
          </a:p>
          <a:p>
            <a:endParaRPr lang="fr-BE" baseline="0" dirty="0" smtClean="0"/>
          </a:p>
          <a:p>
            <a:r>
              <a:rPr lang="fr-BE" baseline="0" dirty="0" smtClean="0"/>
              <a:t>Industrie automobile et aéronautique : pièces mécaniques, pièces moteurs, ressort de suspension, engrenages, arbres à cames, barres de torsion, vilebrequins, aubes de compresseur, tain d’atterrissage, soudure…</a:t>
            </a:r>
          </a:p>
          <a:p>
            <a:r>
              <a:rPr lang="fr-BE" baseline="0" dirty="0" smtClean="0"/>
              <a:t>Industrie navale : préparation de surface avant l’application d’une peinture, traitement des cordons de soudure</a:t>
            </a:r>
          </a:p>
          <a:p>
            <a:r>
              <a:rPr lang="fr-BE" baseline="0" dirty="0" smtClean="0"/>
              <a:t>Secteur ferroviaire : nettoyage de citernes</a:t>
            </a:r>
          </a:p>
          <a:p>
            <a:r>
              <a:rPr lang="fr-BE" baseline="0" dirty="0" smtClean="0"/>
              <a:t>Entretien routier : effacer le marquage des routes, dégommage des pistes de vols, décaper la chaussée</a:t>
            </a:r>
          </a:p>
          <a:p>
            <a:r>
              <a:rPr lang="fr-BE" baseline="0" dirty="0" smtClean="0"/>
              <a:t>Fonderie : éliminer les traces de sables pouvant détériorer les outils de coupe lors de l’usinage</a:t>
            </a:r>
          </a:p>
          <a:p>
            <a:r>
              <a:rPr lang="fr-BE" baseline="0" dirty="0" smtClean="0"/>
              <a:t>Soudage : éliminer le laitier laissée les baguettes de soudure</a:t>
            </a:r>
          </a:p>
          <a:p>
            <a:r>
              <a:rPr lang="fr-BE" baseline="0" dirty="0" smtClean="0"/>
              <a:t>Fonderie : carter-cylindres, carter de boite de vitesse, culasse,…</a:t>
            </a:r>
          </a:p>
          <a:p>
            <a:r>
              <a:rPr lang="fr-BE" dirty="0" smtClean="0"/>
              <a:t>Destiné à la production de pièces métalliques</a:t>
            </a:r>
            <a:r>
              <a:rPr lang="fr-BE" baseline="0" dirty="0" smtClean="0"/>
              <a:t> soumises à des sollicitations répétitives et cycliques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867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59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704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Inox, verre ou céramique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171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423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(m/s)</a:t>
            </a:r>
          </a:p>
          <a:p>
            <a:r>
              <a:rPr lang="fr-BE" dirty="0" smtClean="0"/>
              <a:t>(tr/min)</a:t>
            </a:r>
          </a:p>
          <a:p>
            <a:r>
              <a:rPr lang="fr-BE" dirty="0" smtClean="0"/>
              <a:t>(m)</a:t>
            </a:r>
          </a:p>
          <a:p>
            <a:endParaRPr lang="fr-BE" dirty="0" smtClean="0"/>
          </a:p>
          <a:p>
            <a:r>
              <a:rPr lang="fr-BE" dirty="0" smtClean="0"/>
              <a:t>Attention : Vitesse de rotation</a:t>
            </a:r>
            <a:r>
              <a:rPr lang="fr-BE" baseline="0" dirty="0" smtClean="0"/>
              <a:t> de la turbine parfois différent du moteur (courroies)!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190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Avantages</a:t>
            </a:r>
            <a:r>
              <a:rPr lang="fr-BE" baseline="0" dirty="0" smtClean="0"/>
              <a:t> :</a:t>
            </a:r>
          </a:p>
          <a:p>
            <a:endParaRPr lang="fr-BE" baseline="0" dirty="0" smtClean="0"/>
          </a:p>
          <a:p>
            <a:r>
              <a:rPr lang="fr-BE" baseline="0" dirty="0" smtClean="0"/>
              <a:t>Réduire la vitesse de rotation des turbine </a:t>
            </a:r>
            <a:r>
              <a:rPr lang="fr-BE" baseline="0" dirty="0" smtClean="0">
                <a:sym typeface="Wingdings" panose="05000000000000000000" pitchFamily="2" charset="2"/>
              </a:rPr>
              <a:t> réduire la consommation électrique</a:t>
            </a:r>
          </a:p>
          <a:p>
            <a:r>
              <a:rPr lang="fr-BE" baseline="0" dirty="0" smtClean="0">
                <a:sym typeface="Wingdings" panose="05000000000000000000" pitchFamily="2" charset="2"/>
              </a:rPr>
              <a:t>Réduire l’usure des palettes, du distributeur et de la cage de contrôle  Augmenter la durée de vie des pièces d’usure  moins de main d’œuvre, point chaud plus stable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8686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946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532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928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174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90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3891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0329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16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535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771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0608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fr-FR" sz="19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623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41099F-359F-4988-B55D-BABA7519067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2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950568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3990038E-7495-45C2-82DB-68E6A786B826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7866366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696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A5AFF4F-3CCD-4537-BEC0-475B9FEF6EA3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7866366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35496" y="6376243"/>
            <a:ext cx="864096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387B8E-AB77-49EB-BD6A-4DA940916692}" type="slidenum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64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2492406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324DF29-3EA7-47D0-84FC-BACA4645187A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058054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35496" y="6376243"/>
            <a:ext cx="864096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387B8E-AB77-49EB-BD6A-4DA940916692}" type="slidenum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166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>
                  <a:tint val="75000"/>
                </a:prstClr>
              </a:solidFill>
              <a:latin typeface="Segoe UI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>
                  <a:tint val="75000"/>
                </a:prstClr>
              </a:solidFill>
              <a:latin typeface="Segoe UI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DCE1F2-34C6-47C0-BDF6-1F21F21E47F3}" type="slidenum">
              <a:rPr lang="ru-RU" smtClean="0">
                <a:solidFill>
                  <a:srgbClr val="00B0F0"/>
                </a:solidFill>
              </a:rPr>
              <a:pPr/>
              <a:t>‹N°›</a:t>
            </a:fld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981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16" y="39495"/>
            <a:ext cx="8955617" cy="599401"/>
          </a:xfrm>
        </p:spPr>
        <p:txBody>
          <a:bodyPr>
            <a:normAutofit/>
          </a:bodyPr>
          <a:lstStyle>
            <a:lvl1pPr>
              <a:defRPr sz="3000" b="1" cap="all" baseline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6" y="758823"/>
            <a:ext cx="4379384" cy="56673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Calibri" panose="020F0502020204030204" pitchFamily="34" charset="0"/>
              <a:buNone/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 marL="514350" indent="-228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Open Sans Condensed Light" panose="020B0306030504020204" pitchFamily="34" charset="0"/>
              <a:buChar char="–"/>
              <a:defRPr sz="1300"/>
            </a:lvl2pPr>
            <a:lvl3pPr marL="800100" indent="-228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Calibri" panose="020F0502020204030204" pitchFamily="34" charset="0"/>
              <a:buChar char="◦"/>
              <a:tabLst>
                <a:tab pos="1257300" algn="l"/>
              </a:tabLst>
              <a:defRPr sz="11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9136" y="6485620"/>
            <a:ext cx="414864" cy="365125"/>
          </a:xfrm>
        </p:spPr>
        <p:txBody>
          <a:bodyPr/>
          <a:lstStyle>
            <a:lvl1pPr>
              <a:defRPr sz="1600" baseline="0">
                <a:solidFill>
                  <a:schemeClr val="tx2"/>
                </a:solidFill>
              </a:defRPr>
            </a:lvl1pPr>
          </a:lstStyle>
          <a:p>
            <a:fld id="{4ADCE1F2-34C6-47C0-BDF6-1F21F21E47F3}" type="slidenum">
              <a:rPr lang="ru-RU" smtClean="0">
                <a:solidFill>
                  <a:srgbClr val="00B0F0"/>
                </a:solidFill>
              </a:rPr>
              <a:pPr/>
              <a:t>‹N°›</a:t>
            </a:fld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5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576162"/>
            <a:ext cx="8003232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2816442" y="6237315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2DC8E061-14C2-4FD2-9170-AADE0323A6F9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99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09254AFD-1E01-4E10-945C-DE85E004F2DB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7866366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35496" y="6376243"/>
            <a:ext cx="864096" cy="365125"/>
          </a:xfrm>
          <a:prstGeom prst="rect">
            <a:avLst/>
          </a:prstGeom>
        </p:spPr>
        <p:txBody>
          <a:bodyPr/>
          <a:lstStyle>
            <a:lvl1pPr>
              <a:defRPr sz="750" baseline="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B387B8E-AB77-49EB-BD6A-4DA940916692}" type="slidenum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851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2E12D153-659A-4CAC-A947-52210E8AF7C2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7866366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35496" y="6376243"/>
            <a:ext cx="864096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387B8E-AB77-49EB-BD6A-4DA940916692}" type="slidenum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642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39E73092-1F5D-4AC7-84E2-9A4177FBABD7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7866366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35496" y="6376243"/>
            <a:ext cx="864096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387B8E-AB77-49EB-BD6A-4DA940916692}" type="slidenum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16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3235170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657D28A5-D707-4706-A8F8-806DA3941D83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760132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5496" y="6376243"/>
            <a:ext cx="864096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387B8E-AB77-49EB-BD6A-4DA940916692}" type="slidenum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04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83590454-4AEC-4963-9A9B-65F7F4CC3580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7866366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35496" y="6376243"/>
            <a:ext cx="864096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387B8E-AB77-49EB-BD6A-4DA940916692}" type="slidenum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239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98FC4F2-DE94-4DEE-B51B-4E08C5DF2FE5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7866366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35496" y="6376243"/>
            <a:ext cx="864096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387B8E-AB77-49EB-BD6A-4DA940916692}" type="slidenum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429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035C5D5B-E0EE-4005-BF30-5F2CB0241171}" type="datetime1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05.05.2025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7866366" y="6356354"/>
            <a:ext cx="1188132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35496" y="6376243"/>
            <a:ext cx="864096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387B8E-AB77-49EB-BD6A-4DA940916692}" type="slidenum">
              <a:rPr lang="ru-RU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57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274638"/>
            <a:ext cx="80032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3568" y="1600204"/>
            <a:ext cx="800323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Номер слайда 5"/>
          <p:cNvSpPr txBox="1">
            <a:spLocks/>
          </p:cNvSpPr>
          <p:nvPr/>
        </p:nvSpPr>
        <p:spPr>
          <a:xfrm>
            <a:off x="683568" y="6376243"/>
            <a:ext cx="7272808" cy="365125"/>
          </a:xfrm>
          <a:prstGeom prst="rect">
            <a:avLst/>
          </a:prstGeom>
          <a:solidFill>
            <a:srgbClr val="2C5997"/>
          </a:solidFill>
        </p:spPr>
        <p:txBody>
          <a:bodyPr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7E338EA-B459-4A8F-912D-D8F03A6A1577}" type="slidenum">
              <a:rPr lang="ru-RU" sz="1200" smtClean="0">
                <a:solidFill>
                  <a:prstClr val="white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sz="1200" dirty="0">
              <a:solidFill>
                <a:prstClr val="white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1" b="22752"/>
          <a:stretch/>
        </p:blipFill>
        <p:spPr>
          <a:xfrm>
            <a:off x="7956376" y="6320027"/>
            <a:ext cx="1115616" cy="4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hf hd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0450" y="6448430"/>
            <a:ext cx="463550" cy="409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ADCE1F2-34C6-47C0-BDF6-1F21F21E47F3}" type="slidenum">
              <a:rPr lang="ru-RU" smtClean="0">
                <a:solidFill>
                  <a:srgbClr val="00B0F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9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8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1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8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1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75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76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77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9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81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9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3538" y="332656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BE" sz="1100" dirty="0" smtClean="0">
                <a:solidFill>
                  <a:prstClr val="white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30</a:t>
            </a:r>
            <a:r>
              <a:rPr lang="ru-RU" sz="1100" dirty="0" smtClean="0">
                <a:solidFill>
                  <a:prstClr val="white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fr-BE" sz="1100" dirty="0" smtClean="0">
                <a:solidFill>
                  <a:prstClr val="white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04</a:t>
            </a:r>
            <a:r>
              <a:rPr lang="ru-RU" sz="1100" dirty="0" smtClean="0">
                <a:solidFill>
                  <a:prstClr val="white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.20</a:t>
            </a:r>
            <a:r>
              <a:rPr lang="fr-BE" sz="1100" dirty="0" smtClean="0">
                <a:solidFill>
                  <a:prstClr val="white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  <a:endParaRPr lang="ru-RU" sz="1100" dirty="0">
              <a:solidFill>
                <a:prstClr val="white"/>
              </a:solidFill>
              <a:latin typeface="Calibri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5" t="33750" r="59511" b="62875"/>
          <a:stretch/>
        </p:blipFill>
        <p:spPr bwMode="auto">
          <a:xfrm>
            <a:off x="26302" y="6322648"/>
            <a:ext cx="9117697" cy="53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5" b="30192"/>
          <a:stretch/>
        </p:blipFill>
        <p:spPr>
          <a:xfrm>
            <a:off x="7020272" y="166554"/>
            <a:ext cx="2018859" cy="593813"/>
          </a:xfrm>
          <a:prstGeom prst="rect">
            <a:avLst/>
          </a:prstGeom>
        </p:spPr>
      </p:pic>
      <p:pic>
        <p:nvPicPr>
          <p:cNvPr id="2051" name="Picture 3" descr="E:\NLMK - Duferco\Complet\2. Communication Interne\1. Supports de Com\Médias sociaux\Bandeau\Bandeau NLMK Europe linked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" y="3789040"/>
            <a:ext cx="9144000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9532" y="976391"/>
            <a:ext cx="3672408" cy="2164577"/>
          </a:xfrm>
          <a:prstGeom prst="rect">
            <a:avLst/>
          </a:prstGeom>
          <a:solidFill>
            <a:schemeClr val="tx1">
              <a:lumMod val="75000"/>
              <a:lumOff val="25000"/>
              <a:alpha val="7098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prstClr val="white"/>
              </a:solidFill>
            </a:endParaRPr>
          </a:p>
        </p:txBody>
      </p:sp>
      <p:sp>
        <p:nvSpPr>
          <p:cNvPr id="8" name="Titel 5"/>
          <p:cNvSpPr>
            <a:spLocks/>
          </p:cNvSpPr>
          <p:nvPr/>
        </p:nvSpPr>
        <p:spPr bwMode="auto">
          <a:xfrm>
            <a:off x="532761" y="1120903"/>
            <a:ext cx="3499179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fr-BE" sz="2400" dirty="0">
                <a:solidFill>
                  <a:srgbClr val="EEECE1">
                    <a:lumMod val="20000"/>
                    <a:lumOff val="80000"/>
                  </a:srgbClr>
                </a:solidFill>
                <a:latin typeface="Calibri Light" panose="020F0302020204030204" pitchFamily="34" charset="0"/>
                <a:ea typeface="Futura"/>
                <a:cs typeface="Futura"/>
              </a:rPr>
              <a:t>PRESENTATION</a:t>
            </a:r>
          </a:p>
          <a:p>
            <a:r>
              <a:rPr lang="fr-BE" sz="4400" dirty="0" smtClean="0">
                <a:solidFill>
                  <a:srgbClr val="EEECE1">
                    <a:lumMod val="20000"/>
                    <a:lumOff val="80000"/>
                  </a:srgbClr>
                </a:solidFill>
                <a:latin typeface="Calibri Light" panose="020F0302020204030204" pitchFamily="34" charset="0"/>
                <a:ea typeface="Futura"/>
                <a:cs typeface="Futura"/>
              </a:rPr>
              <a:t>Grenaillage</a:t>
            </a:r>
            <a:endParaRPr lang="fr-BE" sz="1000" dirty="0">
              <a:solidFill>
                <a:srgbClr val="EEECE1">
                  <a:lumMod val="20000"/>
                  <a:lumOff val="80000"/>
                </a:srgbClr>
              </a:solidFill>
              <a:latin typeface="Calibri Light" panose="020F0302020204030204" pitchFamily="34" charset="0"/>
              <a:ea typeface="Futura"/>
              <a:cs typeface="Futura"/>
            </a:endParaRPr>
          </a:p>
          <a:p>
            <a:endParaRPr lang="fr-BE" sz="1000" dirty="0">
              <a:solidFill>
                <a:srgbClr val="EEECE1">
                  <a:lumMod val="20000"/>
                  <a:lumOff val="80000"/>
                </a:srgbClr>
              </a:solidFill>
              <a:latin typeface="Calibri Light" panose="020F0302020204030204" pitchFamily="34" charset="0"/>
              <a:ea typeface="Futura"/>
              <a:cs typeface="Futura"/>
            </a:endParaRPr>
          </a:p>
          <a:p>
            <a:pPr>
              <a:buClr>
                <a:srgbClr val="EEECE1">
                  <a:lumMod val="20000"/>
                  <a:lumOff val="80000"/>
                </a:srgbClr>
              </a:buClr>
            </a:pPr>
            <a:r>
              <a:rPr lang="fr-BE" sz="1600" b="1" dirty="0" smtClean="0">
                <a:solidFill>
                  <a:srgbClr val="EEECE1">
                    <a:lumMod val="20000"/>
                    <a:lumOff val="80000"/>
                  </a:srgbClr>
                </a:solidFill>
                <a:latin typeface="Calibri Light" panose="020F0302020204030204" pitchFamily="34" charset="0"/>
              </a:rPr>
              <a:t>Rachid Laksiri</a:t>
            </a:r>
          </a:p>
          <a:p>
            <a:pPr>
              <a:buClr>
                <a:srgbClr val="EEECE1">
                  <a:lumMod val="20000"/>
                  <a:lumOff val="80000"/>
                </a:srgbClr>
              </a:buClr>
            </a:pPr>
            <a:r>
              <a:rPr lang="fr-BE" sz="1600" b="1" dirty="0" smtClean="0">
                <a:solidFill>
                  <a:srgbClr val="EEECE1">
                    <a:lumMod val="20000"/>
                    <a:lumOff val="80000"/>
                  </a:srgbClr>
                </a:solidFill>
                <a:latin typeface="Calibri Light" panose="020F0302020204030204" pitchFamily="34" charset="0"/>
              </a:rPr>
              <a:t>Ingénieur </a:t>
            </a:r>
            <a:r>
              <a:rPr lang="fr-BE" sz="1600" b="1" dirty="0" err="1" smtClean="0">
                <a:solidFill>
                  <a:srgbClr val="EEECE1">
                    <a:lumMod val="20000"/>
                    <a:lumOff val="80000"/>
                  </a:srgbClr>
                </a:solidFill>
                <a:latin typeface="Calibri Light" panose="020F0302020204030204" pitchFamily="34" charset="0"/>
              </a:rPr>
              <a:t>Process</a:t>
            </a:r>
            <a:endParaRPr lang="fr-BE" sz="1600" b="1" dirty="0" smtClean="0">
              <a:solidFill>
                <a:srgbClr val="EEECE1">
                  <a:lumMod val="20000"/>
                  <a:lumOff val="80000"/>
                </a:srgbClr>
              </a:solidFill>
              <a:latin typeface="Calibri Light" panose="020F0302020204030204" pitchFamily="34" charset="0"/>
            </a:endParaRPr>
          </a:p>
          <a:p>
            <a:pPr>
              <a:buClr>
                <a:srgbClr val="EEECE1">
                  <a:lumMod val="20000"/>
                  <a:lumOff val="80000"/>
                </a:srgbClr>
              </a:buClr>
            </a:pPr>
            <a:r>
              <a:rPr lang="fr-BE" sz="1600" b="1" dirty="0" smtClean="0">
                <a:solidFill>
                  <a:srgbClr val="EEECE1">
                    <a:lumMod val="20000"/>
                    <a:lumOff val="80000"/>
                  </a:srgbClr>
                </a:solidFill>
                <a:latin typeface="Calibri Light" panose="020F0302020204030204" pitchFamily="34" charset="0"/>
              </a:rPr>
              <a:t>Département Trempe et Revenu</a:t>
            </a:r>
            <a:endParaRPr lang="en-GB" sz="1600" b="1" dirty="0">
              <a:solidFill>
                <a:srgbClr val="EEECE1">
                  <a:lumMod val="20000"/>
                  <a:lumOff val="80000"/>
                </a:srgb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532761" y="2173143"/>
            <a:ext cx="33332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5"/>
          <p:cNvSpPr>
            <a:spLocks/>
          </p:cNvSpPr>
          <p:nvPr/>
        </p:nvSpPr>
        <p:spPr bwMode="auto">
          <a:xfrm>
            <a:off x="4788024" y="980728"/>
            <a:ext cx="388843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BE" sz="7200" dirty="0">
                <a:solidFill>
                  <a:srgbClr val="EEECE1">
                    <a:lumMod val="20000"/>
                    <a:lumOff val="80000"/>
                  </a:srgbClr>
                </a:solidFill>
                <a:latin typeface="Calibri Light" panose="020F0302020204030204" pitchFamily="34" charset="0"/>
                <a:ea typeface="Futura"/>
                <a:cs typeface="Futura"/>
              </a:rPr>
              <a:t>Bienvenue</a:t>
            </a:r>
            <a:endParaRPr lang="fr-BE" sz="13800" dirty="0">
              <a:solidFill>
                <a:srgbClr val="EEECE1">
                  <a:lumMod val="20000"/>
                  <a:lumOff val="80000"/>
                </a:srgbClr>
              </a:solidFill>
              <a:latin typeface="Calibri Light" panose="020F0302020204030204" pitchFamily="34" charset="0"/>
              <a:ea typeface="Futura"/>
              <a:cs typeface="Futur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BE" sz="4400" b="1" dirty="0">
              <a:solidFill>
                <a:srgbClr val="EEECE1">
                  <a:lumMod val="20000"/>
                  <a:lumOff val="80000"/>
                </a:srgb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Energie cinétique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BE" sz="2000" dirty="0" smtClean="0"/>
              <a:t>L’énergie cinétique d’un corps en mouvement est proportionnelle à sa masse et au carré de sa vitesse.</a:t>
            </a:r>
          </a:p>
          <a:p>
            <a:endParaRPr lang="fr-BE" sz="2000" dirty="0" smtClean="0"/>
          </a:p>
          <a:p>
            <a:pPr marL="0" indent="0" algn="ctr">
              <a:buNone/>
            </a:pPr>
            <a:r>
              <a:rPr lang="fr-BE" sz="2000" b="1" dirty="0" smtClean="0"/>
              <a:t>E = ½ * m * V²</a:t>
            </a:r>
          </a:p>
          <a:p>
            <a:pPr marL="0" indent="0" algn="ctr">
              <a:buNone/>
            </a:pPr>
            <a:endParaRPr lang="fr-BE" sz="2000" b="1" dirty="0"/>
          </a:p>
          <a:p>
            <a:pPr marL="0" indent="0" algn="just">
              <a:buNone/>
            </a:pPr>
            <a:r>
              <a:rPr lang="fr-BE" sz="2000" dirty="0" smtClean="0"/>
              <a:t>L’énergie cinétique de la grenaille projetée dépend donc :</a:t>
            </a:r>
          </a:p>
          <a:p>
            <a:pPr lvl="1" algn="just"/>
            <a:r>
              <a:rPr lang="fr-BE" sz="1700" dirty="0" smtClean="0"/>
              <a:t>Du débit de grenaille (quantité projetée par unité de temps) ;</a:t>
            </a:r>
          </a:p>
          <a:p>
            <a:pPr lvl="1" algn="just"/>
            <a:r>
              <a:rPr lang="fr-BE" sz="1700" dirty="0" smtClean="0"/>
              <a:t>De la vitesse de projection ;</a:t>
            </a:r>
          </a:p>
          <a:p>
            <a:pPr lvl="1" algn="just"/>
            <a:r>
              <a:rPr lang="fr-BE" sz="1700" dirty="0" smtClean="0"/>
              <a:t>De la masse des grains projetés.</a:t>
            </a:r>
            <a:endParaRPr lang="fr-BE" sz="1700" dirty="0"/>
          </a:p>
        </p:txBody>
      </p:sp>
    </p:spTree>
    <p:extLst>
      <p:ext uri="{BB962C8B-B14F-4D97-AF65-F5344CB8AC3E}">
        <p14:creationId xmlns:p14="http://schemas.microsoft.com/office/powerpoint/2010/main" val="173231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Mélange opératoire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BE" sz="1600" dirty="0" smtClean="0"/>
              <a:t>Mélange opératoire = grenaille dans divers états d’usure dans la grenailleuse</a:t>
            </a:r>
            <a:endParaRPr lang="fr-BE" sz="1700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70197"/>
              </p:ext>
            </p:extLst>
          </p:nvPr>
        </p:nvGraphicFramePr>
        <p:xfrm>
          <a:off x="971601" y="1772816"/>
          <a:ext cx="7056784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8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854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400" dirty="0" smtClean="0">
                          <a:solidFill>
                            <a:schemeClr val="tx1"/>
                          </a:solidFill>
                        </a:rPr>
                        <a:t>Grenaille</a:t>
                      </a:r>
                      <a:r>
                        <a:rPr lang="fr-BE" sz="1400" baseline="0" dirty="0" smtClean="0">
                          <a:solidFill>
                            <a:schemeClr val="tx1"/>
                          </a:solidFill>
                        </a:rPr>
                        <a:t> neuve</a:t>
                      </a:r>
                      <a:endParaRPr lang="fr-B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400" dirty="0" smtClean="0">
                          <a:solidFill>
                            <a:schemeClr val="tx1"/>
                          </a:solidFill>
                        </a:rPr>
                        <a:t>Mélange</a:t>
                      </a:r>
                      <a:r>
                        <a:rPr lang="fr-BE" sz="1400" baseline="0" dirty="0" smtClean="0">
                          <a:solidFill>
                            <a:schemeClr val="tx1"/>
                          </a:solidFill>
                        </a:rPr>
                        <a:t> opératoire</a:t>
                      </a:r>
                      <a:endParaRPr lang="fr-B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0182">
                <a:tc>
                  <a:txBody>
                    <a:bodyPr/>
                    <a:lstStyle/>
                    <a:p>
                      <a:pPr algn="ctr"/>
                      <a:r>
                        <a:rPr lang="fr-BE" sz="1600" dirty="0" smtClean="0"/>
                        <a:t>Sphérique</a:t>
                      </a:r>
                      <a:endParaRPr lang="fr-BE" sz="16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4444">
                <a:tc>
                  <a:txBody>
                    <a:bodyPr/>
                    <a:lstStyle/>
                    <a:p>
                      <a:pPr algn="ctr"/>
                      <a:r>
                        <a:rPr lang="fr-BE" sz="1600" dirty="0" smtClean="0"/>
                        <a:t>Angulaire</a:t>
                      </a:r>
                      <a:endParaRPr lang="fr-BE" sz="160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48880"/>
            <a:ext cx="2135897" cy="1602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mows5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76872"/>
            <a:ext cx="2304256" cy="171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GL14Neu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293096"/>
            <a:ext cx="220790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Gl14m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93096"/>
            <a:ext cx="2297048" cy="167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7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Rugosité</a:t>
            </a:r>
            <a:endParaRPr lang="fr-B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936" y="1052736"/>
            <a:ext cx="503349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4" descr="mows55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38" y="1248956"/>
            <a:ext cx="1394701" cy="1099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3" descr="GP14M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12" y="2553323"/>
            <a:ext cx="1417428" cy="109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02" descr="Gl14m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12" y="3831046"/>
            <a:ext cx="1428130" cy="110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01" descr="GH14M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11" y="5085184"/>
            <a:ext cx="1428130" cy="112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46660" y="1679084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>
                <a:solidFill>
                  <a:schemeClr val="accent2"/>
                </a:solidFill>
              </a:rPr>
              <a:t>Ronde</a:t>
            </a:r>
            <a:endParaRPr lang="fr-BE" b="1" dirty="0">
              <a:solidFill>
                <a:schemeClr val="accent2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82966" y="2837563"/>
            <a:ext cx="1268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>
                <a:solidFill>
                  <a:schemeClr val="accent2"/>
                </a:solidFill>
              </a:rPr>
              <a:t>Angulaire</a:t>
            </a:r>
          </a:p>
          <a:p>
            <a:pPr algn="ctr"/>
            <a:r>
              <a:rPr lang="fr-BE" sz="1400" b="1" dirty="0" smtClean="0">
                <a:solidFill>
                  <a:schemeClr val="accent2"/>
                </a:solidFill>
              </a:rPr>
              <a:t>Dureté faible</a:t>
            </a:r>
            <a:endParaRPr lang="fr-BE" sz="1400" b="1" dirty="0">
              <a:solidFill>
                <a:schemeClr val="accent2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23468" y="4121329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>
                <a:solidFill>
                  <a:schemeClr val="accent2"/>
                </a:solidFill>
              </a:rPr>
              <a:t>Angulaire</a:t>
            </a:r>
          </a:p>
          <a:p>
            <a:pPr algn="ctr"/>
            <a:r>
              <a:rPr lang="fr-BE" sz="1400" b="1" dirty="0" smtClean="0">
                <a:solidFill>
                  <a:schemeClr val="accent2"/>
                </a:solidFill>
              </a:rPr>
              <a:t>Dureté moyenne</a:t>
            </a:r>
            <a:endParaRPr lang="fr-BE" sz="1400" b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69888" y="5384162"/>
            <a:ext cx="1348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>
                <a:solidFill>
                  <a:schemeClr val="accent2"/>
                </a:solidFill>
              </a:rPr>
              <a:t>Angulaire</a:t>
            </a:r>
          </a:p>
          <a:p>
            <a:pPr algn="ctr"/>
            <a:r>
              <a:rPr lang="fr-BE" sz="1400" b="1" dirty="0" smtClean="0">
                <a:solidFill>
                  <a:schemeClr val="accent2"/>
                </a:solidFill>
              </a:rPr>
              <a:t>Dureté élevée</a:t>
            </a:r>
            <a:endParaRPr lang="fr-BE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Nombre de particules par kg</a:t>
            </a:r>
            <a:endParaRPr lang="fr-BE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38369"/>
              </p:ext>
            </p:extLst>
          </p:nvPr>
        </p:nvGraphicFramePr>
        <p:xfrm>
          <a:off x="1043610" y="1268760"/>
          <a:ext cx="7056782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Grenaille</a:t>
                      </a:r>
                      <a:endParaRPr lang="fr-BE" baseline="0" dirty="0" smtClean="0"/>
                    </a:p>
                    <a:p>
                      <a:pPr algn="ctr"/>
                      <a:r>
                        <a:rPr lang="fr-BE" baseline="0" dirty="0" smtClean="0"/>
                        <a:t>ronde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Grenaille angulaire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Dimension nominale (mm)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Nombre de grains par kg de produit neuf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Nombres de grains par kg de MO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S780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B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2,00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22.500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106.000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S660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G12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1,70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38.500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180.000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S550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G14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1,40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65.000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310.000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S460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G16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1,18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110.000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510.000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S390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G18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1,00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175.000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800.000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S330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0,85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300.000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1.400.000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S280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G25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0,71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500.000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1.950.000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S230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G40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0,60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850.000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4.500.000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S170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0,42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2.000.000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13.500.000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S110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G50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0,30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5.700.000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28.600.000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S070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G80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0,21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18.000.000</a:t>
                      </a:r>
                      <a:endParaRPr lang="fr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32.000.000</a:t>
                      </a:r>
                      <a:endParaRPr lang="fr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25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Equilibre du mélange opératoire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980728"/>
            <a:ext cx="8003232" cy="512139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1600" dirty="0" smtClean="0"/>
              <a:t>Les </a:t>
            </a:r>
            <a:r>
              <a:rPr lang="fr-BE" sz="1600" b="1" dirty="0" smtClean="0"/>
              <a:t>gros grains </a:t>
            </a:r>
            <a:r>
              <a:rPr lang="fr-BE" sz="1600" dirty="0" smtClean="0"/>
              <a:t>sont nécessaires pour casser ou arracher la couche d’oxyde ou de calamine (plus d’énergie).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1600" dirty="0" smtClean="0"/>
              <a:t>Les </a:t>
            </a:r>
            <a:r>
              <a:rPr lang="fr-BE" sz="1600" b="1" dirty="0" smtClean="0"/>
              <a:t>grains fins </a:t>
            </a:r>
            <a:r>
              <a:rPr lang="fr-BE" sz="1600" dirty="0" smtClean="0"/>
              <a:t>assurent un recouvrement important et une finition rapide (plus d’impact).</a:t>
            </a:r>
            <a:endParaRPr lang="fr-BE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53" y="2492896"/>
            <a:ext cx="2489451" cy="13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92896"/>
            <a:ext cx="2664296" cy="13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29336"/>
            <a:ext cx="2664296" cy="13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754540" y="386104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Gros grains</a:t>
            </a:r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5588724" y="38610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Grains fins</a:t>
            </a:r>
            <a:endParaRPr lang="fr-BE" dirty="0"/>
          </a:p>
        </p:txBody>
      </p:sp>
      <p:sp>
        <p:nvSpPr>
          <p:cNvPr id="9" name="ZoneTexte 8"/>
          <p:cNvSpPr txBox="1"/>
          <p:nvPr/>
        </p:nvSpPr>
        <p:spPr>
          <a:xfrm>
            <a:off x="1430328" y="589748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Mélange équilibré</a:t>
            </a:r>
            <a:endParaRPr lang="fr-BE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97189"/>
              </p:ext>
            </p:extLst>
          </p:nvPr>
        </p:nvGraphicFramePr>
        <p:xfrm>
          <a:off x="4716016" y="4605257"/>
          <a:ext cx="3312368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Taille nominal du grain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Nombre de particules</a:t>
                      </a:r>
                      <a:r>
                        <a:rPr lang="fr-BE" baseline="0" dirty="0" smtClean="0"/>
                        <a:t> par kg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 mm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800 000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0,85 mm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1 400 000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5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Equilibre du mélange opératoire</a:t>
            </a:r>
            <a:endParaRPr lang="fr-BE" dirty="0"/>
          </a:p>
        </p:txBody>
      </p:sp>
      <p:pic>
        <p:nvPicPr>
          <p:cNvPr id="13" name="Picture 10" descr="GP14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34559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Espace réservé du contenu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504474"/>
              </p:ext>
            </p:extLst>
          </p:nvPr>
        </p:nvGraphicFramePr>
        <p:xfrm>
          <a:off x="4283968" y="1576388"/>
          <a:ext cx="4536504" cy="2498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Connecteur droit avec flèche 16"/>
          <p:cNvCxnSpPr/>
          <p:nvPr/>
        </p:nvCxnSpPr>
        <p:spPr>
          <a:xfrm>
            <a:off x="2987824" y="1916832"/>
            <a:ext cx="1584176" cy="288032"/>
          </a:xfrm>
          <a:prstGeom prst="straightConnector1">
            <a:avLst/>
          </a:prstGeom>
          <a:ln w="19050">
            <a:headEnd type="oval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483768" y="2492896"/>
            <a:ext cx="2088232" cy="322783"/>
          </a:xfrm>
          <a:prstGeom prst="straightConnector1">
            <a:avLst/>
          </a:prstGeom>
          <a:ln w="19050">
            <a:headEnd type="oval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059832" y="3429000"/>
            <a:ext cx="1512168" cy="216024"/>
          </a:xfrm>
          <a:prstGeom prst="straightConnector1">
            <a:avLst/>
          </a:prstGeom>
          <a:ln w="19050">
            <a:headEnd type="oval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395536" y="4379620"/>
            <a:ext cx="8280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1600" dirty="0" smtClean="0"/>
              <a:t>Appoint excessif de grenaille neuve </a:t>
            </a:r>
            <a:r>
              <a:rPr lang="fr-BE" sz="1600" dirty="0" smtClean="0">
                <a:sym typeface="Wingdings" panose="05000000000000000000" pitchFamily="2" charset="2"/>
              </a:rPr>
              <a:t> mauvais recouvrement 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1600" dirty="0" smtClean="0">
                <a:sym typeface="Wingdings" panose="05000000000000000000" pitchFamily="2" charset="2"/>
              </a:rPr>
              <a:t>Appoint insuffisant de grenaille neuve  énergie insuffisante pour retirer la calamine 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1600" dirty="0" smtClean="0">
                <a:sym typeface="Wingdings" panose="05000000000000000000" pitchFamily="2" charset="2"/>
              </a:rPr>
              <a:t>Analyse granulométrique  contrôler l’équilibre du mélange opératoire.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1600" dirty="0" smtClean="0">
                <a:sym typeface="Wingdings" panose="05000000000000000000" pitchFamily="2" charset="2"/>
              </a:rPr>
              <a:t>Une machine vide est toujours remplie avec un mélange opératoire reconstitué.</a:t>
            </a:r>
            <a:endParaRPr lang="fr-BE" sz="1600" dirty="0"/>
          </a:p>
        </p:txBody>
      </p:sp>
    </p:spTree>
    <p:extLst>
      <p:ext uri="{BB962C8B-B14F-4D97-AF65-F5344CB8AC3E}">
        <p14:creationId xmlns:p14="http://schemas.microsoft.com/office/powerpoint/2010/main" val="31829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Analyse granulométrique</a:t>
            </a:r>
            <a:endParaRPr lang="fr-BE" dirty="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217691"/>
              </p:ext>
            </p:extLst>
          </p:nvPr>
        </p:nvGraphicFramePr>
        <p:xfrm>
          <a:off x="359569" y="908720"/>
          <a:ext cx="8424862" cy="541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Drawing" r:id="rId4" imgW="2347200" imgH="1508400" progId="FLW3Drawing">
                  <p:embed/>
                </p:oleObj>
              </mc:Choice>
              <mc:Fallback>
                <p:oleObj name="Drawing" r:id="rId4" imgW="2347200" imgH="1508400" progId="FLW3Drawing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9" y="908720"/>
                        <a:ext cx="8424862" cy="541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68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516" y="7075"/>
            <a:ext cx="9144000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fr-BE" b="1" dirty="0" smtClean="0">
                <a:solidFill>
                  <a:schemeClr val="tx2"/>
                </a:solidFill>
              </a:rPr>
              <a:t>Formation Grenaillage</a:t>
            </a:r>
            <a:endParaRPr lang="fr-BE" b="1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BE" b="1" dirty="0" smtClean="0">
                <a:solidFill>
                  <a:schemeClr val="bg1">
                    <a:lumMod val="50000"/>
                  </a:schemeClr>
                </a:solidFill>
              </a:rPr>
              <a:t>Sommaire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Grenaille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b="1" dirty="0" smtClean="0">
                <a:solidFill>
                  <a:srgbClr val="FF0000"/>
                </a:solidFill>
              </a:rPr>
              <a:t>Machine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Rôle de l’opérateur</a:t>
            </a:r>
          </a:p>
        </p:txBody>
      </p:sp>
    </p:spTree>
    <p:extLst>
      <p:ext uri="{BB962C8B-B14F-4D97-AF65-F5344CB8AC3E}">
        <p14:creationId xmlns:p14="http://schemas.microsoft.com/office/powerpoint/2010/main" val="40343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Schémas de l’installation</a:t>
            </a:r>
            <a:endParaRPr lang="fr-BE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504167" cy="4813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25793" y="1215499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>
                <a:solidFill>
                  <a:srgbClr val="FF0000"/>
                </a:solidFill>
              </a:rPr>
              <a:t>S</a:t>
            </a:r>
            <a:r>
              <a:rPr lang="fr-BE" sz="1200" b="1" dirty="0" smtClean="0">
                <a:solidFill>
                  <a:srgbClr val="FF0000"/>
                </a:solidFill>
              </a:rPr>
              <a:t>éparateur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680759" y="3168035"/>
            <a:ext cx="739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>
                <a:solidFill>
                  <a:srgbClr val="FF0000"/>
                </a:solidFill>
              </a:rPr>
              <a:t>T</a:t>
            </a:r>
            <a:r>
              <a:rPr lang="fr-BE" sz="1200" b="1" dirty="0" smtClean="0">
                <a:solidFill>
                  <a:srgbClr val="FF0000"/>
                </a:solidFill>
              </a:rPr>
              <a:t>urbine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230377" y="3813610"/>
            <a:ext cx="937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 smtClean="0">
                <a:solidFill>
                  <a:srgbClr val="FF0000"/>
                </a:solidFill>
              </a:rPr>
              <a:t>L’enceinte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156176" y="1512322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>
                <a:solidFill>
                  <a:srgbClr val="FF0000"/>
                </a:solidFill>
              </a:rPr>
              <a:t>D</a:t>
            </a:r>
            <a:r>
              <a:rPr lang="fr-BE" sz="1200" b="1" dirty="0" smtClean="0">
                <a:solidFill>
                  <a:srgbClr val="FF0000"/>
                </a:solidFill>
              </a:rPr>
              <a:t>époussiéreur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004048" y="249289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>
                <a:solidFill>
                  <a:srgbClr val="FF0000"/>
                </a:solidFill>
              </a:rPr>
              <a:t>Piège à </a:t>
            </a:r>
          </a:p>
          <a:p>
            <a:pPr algn="ctr"/>
            <a:r>
              <a:rPr lang="fr-BE" sz="1200" b="1" dirty="0" smtClean="0">
                <a:solidFill>
                  <a:srgbClr val="FF0000"/>
                </a:solidFill>
              </a:rPr>
              <a:t>abrasif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67544" y="2844869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>
                <a:solidFill>
                  <a:srgbClr val="FF0000"/>
                </a:solidFill>
              </a:rPr>
              <a:t>Chaine à </a:t>
            </a:r>
          </a:p>
          <a:p>
            <a:pPr algn="ctr"/>
            <a:r>
              <a:rPr lang="fr-BE" sz="1200" b="1" dirty="0" smtClean="0">
                <a:solidFill>
                  <a:srgbClr val="FF0000"/>
                </a:solidFill>
              </a:rPr>
              <a:t>godets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692198" y="5373215"/>
            <a:ext cx="148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b="1" dirty="0" smtClean="0">
                <a:solidFill>
                  <a:srgbClr val="FF0000"/>
                </a:solidFill>
              </a:rPr>
              <a:t>Vis d'Archimède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020272" y="580526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b="1" dirty="0" smtClean="0">
                <a:solidFill>
                  <a:srgbClr val="FF0000"/>
                </a:solidFill>
              </a:rPr>
              <a:t>Poussières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606280" y="544522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b="1" dirty="0" smtClean="0">
                <a:solidFill>
                  <a:srgbClr val="FF0000"/>
                </a:solidFill>
              </a:rPr>
              <a:t>Rejets de grenaille</a:t>
            </a:r>
          </a:p>
        </p:txBody>
      </p:sp>
    </p:spTree>
    <p:extLst>
      <p:ext uri="{BB962C8B-B14F-4D97-AF65-F5344CB8AC3E}">
        <p14:creationId xmlns:p14="http://schemas.microsoft.com/office/powerpoint/2010/main" val="201843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b="1590"/>
          <a:stretch/>
        </p:blipFill>
        <p:spPr>
          <a:xfrm>
            <a:off x="272237" y="916673"/>
            <a:ext cx="8208912" cy="54154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Schémas de l’installation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6341373" y="1983323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>
                <a:solidFill>
                  <a:srgbClr val="FF0000"/>
                </a:solidFill>
              </a:rPr>
              <a:t>S</a:t>
            </a:r>
            <a:r>
              <a:rPr lang="fr-BE" sz="1200" b="1" dirty="0" smtClean="0">
                <a:solidFill>
                  <a:srgbClr val="FF0000"/>
                </a:solidFill>
              </a:rPr>
              <a:t>éparateur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16216" y="3872081"/>
            <a:ext cx="739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>
                <a:solidFill>
                  <a:srgbClr val="FF0000"/>
                </a:solidFill>
              </a:rPr>
              <a:t>T</a:t>
            </a:r>
            <a:r>
              <a:rPr lang="fr-BE" sz="1200" b="1" dirty="0" smtClean="0">
                <a:solidFill>
                  <a:srgbClr val="FF0000"/>
                </a:solidFill>
              </a:rPr>
              <a:t>urbine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058307" y="5589240"/>
            <a:ext cx="937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 smtClean="0">
                <a:solidFill>
                  <a:srgbClr val="FF0000"/>
                </a:solidFill>
              </a:rPr>
              <a:t>L’enceinte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971600" y="4070341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00" b="1" dirty="0">
                <a:solidFill>
                  <a:srgbClr val="FF0000"/>
                </a:solidFill>
              </a:rPr>
              <a:t>D</a:t>
            </a:r>
            <a:r>
              <a:rPr lang="fr-BE" sz="1100" b="1" dirty="0" smtClean="0">
                <a:solidFill>
                  <a:srgbClr val="FF0000"/>
                </a:solidFill>
              </a:rPr>
              <a:t>époussiéreur</a:t>
            </a:r>
            <a:endParaRPr lang="fr-BE" sz="1600" b="1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629142" y="1484784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>
                <a:solidFill>
                  <a:srgbClr val="FF0000"/>
                </a:solidFill>
              </a:rPr>
              <a:t>Piège à </a:t>
            </a:r>
          </a:p>
          <a:p>
            <a:r>
              <a:rPr lang="fr-BE" sz="1200" b="1" dirty="0" smtClean="0">
                <a:solidFill>
                  <a:srgbClr val="FF0000"/>
                </a:solidFill>
              </a:rPr>
              <a:t>abrasif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376693" y="5139592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>
                <a:solidFill>
                  <a:srgbClr val="FF0000"/>
                </a:solidFill>
              </a:rPr>
              <a:t>Chaine à </a:t>
            </a:r>
          </a:p>
          <a:p>
            <a:pPr algn="ctr"/>
            <a:r>
              <a:rPr lang="fr-BE" sz="1200" b="1" dirty="0" smtClean="0">
                <a:solidFill>
                  <a:srgbClr val="FF0000"/>
                </a:solidFill>
              </a:rPr>
              <a:t>godets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69772" y="4093622"/>
            <a:ext cx="7377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050" b="1" dirty="0" smtClean="0">
                <a:solidFill>
                  <a:srgbClr val="FF0000"/>
                </a:solidFill>
              </a:rPr>
              <a:t>Rejet de</a:t>
            </a:r>
          </a:p>
          <a:p>
            <a:pPr algn="ctr"/>
            <a:r>
              <a:rPr lang="fr-BE" sz="1050" b="1" dirty="0" smtClean="0">
                <a:solidFill>
                  <a:srgbClr val="FF0000"/>
                </a:solidFill>
              </a:rPr>
              <a:t>grenaille</a:t>
            </a:r>
            <a:endParaRPr lang="fr-BE" sz="1400" b="1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946585" y="1412776"/>
            <a:ext cx="138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 smtClean="0">
                <a:solidFill>
                  <a:srgbClr val="FF0000"/>
                </a:solidFill>
              </a:rPr>
              <a:t>Vis d'Archimède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783333" y="6021288"/>
            <a:ext cx="138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 smtClean="0">
                <a:solidFill>
                  <a:srgbClr val="FF0000"/>
                </a:solidFill>
              </a:rPr>
              <a:t>Vis d'Archimède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041635" y="5733256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50" b="1" dirty="0" smtClean="0">
                <a:solidFill>
                  <a:srgbClr val="FF0000"/>
                </a:solidFill>
              </a:rPr>
              <a:t>Poussières</a:t>
            </a:r>
            <a:endParaRPr lang="fr-BE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799528" y="3284984"/>
            <a:ext cx="865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050" b="1" dirty="0" smtClean="0">
                <a:solidFill>
                  <a:srgbClr val="FF0000"/>
                </a:solidFill>
              </a:rPr>
              <a:t>Vanne de </a:t>
            </a:r>
          </a:p>
          <a:p>
            <a:pPr algn="ctr"/>
            <a:r>
              <a:rPr lang="fr-BE" sz="1050" b="1" dirty="0" smtClean="0">
                <a:solidFill>
                  <a:srgbClr val="FF0000"/>
                </a:solidFill>
              </a:rPr>
              <a:t>régulation</a:t>
            </a:r>
          </a:p>
        </p:txBody>
      </p:sp>
      <p:cxnSp>
        <p:nvCxnSpPr>
          <p:cNvPr id="4" name="Connecteur droit 3"/>
          <p:cNvCxnSpPr>
            <a:stCxn id="17" idx="0"/>
          </p:cNvCxnSpPr>
          <p:nvPr/>
        </p:nvCxnSpPr>
        <p:spPr>
          <a:xfrm flipV="1">
            <a:off x="4232500" y="2708920"/>
            <a:ext cx="144193" cy="576064"/>
          </a:xfrm>
          <a:prstGeom prst="line">
            <a:avLst/>
          </a:prstGeom>
          <a:ln w="12700">
            <a:solidFill>
              <a:srgbClr val="FE24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3058307" y="5013176"/>
            <a:ext cx="5258109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74595" y="4746090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b="1" dirty="0" smtClean="0">
                <a:solidFill>
                  <a:srgbClr val="00B050"/>
                </a:solidFill>
              </a:rPr>
              <a:t>Convoyeur</a:t>
            </a:r>
            <a:endParaRPr lang="fr-BE" sz="10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456886" y="1598008"/>
            <a:ext cx="140551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BE" sz="1200" b="1" dirty="0" smtClean="0">
                <a:solidFill>
                  <a:srgbClr val="FF0000"/>
                </a:solidFill>
              </a:rPr>
              <a:t>Plaque de pressage mobile</a:t>
            </a:r>
            <a:endParaRPr lang="fr-BE" b="1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6300192" y="1844824"/>
            <a:ext cx="1152128" cy="101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30" idx="2"/>
          </p:cNvCxnSpPr>
          <p:nvPr/>
        </p:nvCxnSpPr>
        <p:spPr>
          <a:xfrm>
            <a:off x="2648409" y="1703676"/>
            <a:ext cx="941619" cy="645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895663" y="1242011"/>
            <a:ext cx="150549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BE" sz="1200" b="1" dirty="0" smtClean="0">
                <a:solidFill>
                  <a:srgbClr val="FF0000"/>
                </a:solidFill>
              </a:rPr>
              <a:t>Paroi de freinage aérodynamique</a:t>
            </a:r>
            <a:endParaRPr lang="fr-B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1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516" y="7075"/>
            <a:ext cx="9144000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fr-BE" b="1" dirty="0" smtClean="0">
                <a:solidFill>
                  <a:schemeClr val="tx2"/>
                </a:solidFill>
              </a:rPr>
              <a:t>Formation Grenaillage</a:t>
            </a:r>
            <a:endParaRPr lang="fr-BE" b="1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BE" b="1" dirty="0" smtClean="0">
                <a:solidFill>
                  <a:schemeClr val="bg1">
                    <a:lumMod val="50000"/>
                  </a:schemeClr>
                </a:solidFill>
              </a:rPr>
              <a:t>Sommaire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Grenaille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Machine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Rôle de l’opérateur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Rôle de la maintenance</a:t>
            </a:r>
          </a:p>
        </p:txBody>
      </p:sp>
    </p:spTree>
    <p:extLst>
      <p:ext uri="{BB962C8B-B14F-4D97-AF65-F5344CB8AC3E}">
        <p14:creationId xmlns:p14="http://schemas.microsoft.com/office/powerpoint/2010/main" val="33250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Les principaux éléments</a:t>
            </a:r>
            <a:endParaRPr lang="fr-BE" dirty="0"/>
          </a:p>
        </p:txBody>
      </p:sp>
      <p:graphicFrame>
        <p:nvGraphicFramePr>
          <p:cNvPr id="10" name="Espace réservé du contenu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096304"/>
              </p:ext>
            </p:extLst>
          </p:nvPr>
        </p:nvGraphicFramePr>
        <p:xfrm>
          <a:off x="683569" y="1124743"/>
          <a:ext cx="7776863" cy="496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5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3710">
                <a:tc>
                  <a:txBody>
                    <a:bodyPr/>
                    <a:lstStyle/>
                    <a:p>
                      <a:pPr algn="ctr"/>
                      <a:r>
                        <a:rPr lang="fr-BE" sz="1600" b="1" dirty="0" smtClean="0">
                          <a:solidFill>
                            <a:schemeClr val="tx2"/>
                          </a:solidFill>
                        </a:rPr>
                        <a:t>Turbine</a:t>
                      </a:r>
                      <a:endParaRPr lang="fr-BE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BE" sz="135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 projection de la grenaille par la turbine à palettes se fait par la force centrifuge.</a:t>
                      </a:r>
                      <a:endParaRPr lang="fr-BE" sz="135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BE" sz="135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Il existe toutes sortes de turbines et de formes de palettes.</a:t>
                      </a:r>
                      <a:endParaRPr lang="en-US" altLang="fr-FR" sz="1200" b="1" dirty="0" smtClean="0">
                        <a:solidFill>
                          <a:srgbClr val="464646"/>
                        </a:solidFill>
                        <a:latin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10">
                <a:tc>
                  <a:txBody>
                    <a:bodyPr/>
                    <a:lstStyle/>
                    <a:p>
                      <a:pPr algn="ctr"/>
                      <a:r>
                        <a:rPr lang="fr-BE" sz="1600" b="1" dirty="0" smtClean="0">
                          <a:solidFill>
                            <a:schemeClr val="tx2"/>
                          </a:solidFill>
                        </a:rPr>
                        <a:t>L’enceinte</a:t>
                      </a:r>
                      <a:endParaRPr lang="fr-BE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BE" sz="135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Les vitesses de projection étant très élevées(50 à100 m/s), il est nécessaire d'avoir des parois très résistantes(acier au manganèse).</a:t>
                      </a:r>
                      <a:endParaRPr lang="fr-BE" sz="135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BE" sz="135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fonction des pièces à traiter, il existe différents systèmes de convoyage.</a:t>
                      </a:r>
                      <a:endParaRPr lang="en-US" altLang="fr-FR" sz="1200" b="1" dirty="0">
                        <a:solidFill>
                          <a:srgbClr val="464646"/>
                        </a:solidFill>
                        <a:latin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10">
                <a:tc>
                  <a:txBody>
                    <a:bodyPr/>
                    <a:lstStyle/>
                    <a:p>
                      <a:pPr algn="ctr"/>
                      <a:r>
                        <a:rPr lang="fr-BE" sz="1600" b="1" dirty="0" smtClean="0">
                          <a:solidFill>
                            <a:schemeClr val="tx2"/>
                          </a:solidFill>
                        </a:rPr>
                        <a:t>Séparateur</a:t>
                      </a:r>
                      <a:endParaRPr lang="fr-BE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BE" sz="135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Avant d’alimenter les turbines, l'abrasif doit être épuré des contaminants. </a:t>
                      </a:r>
                    </a:p>
                    <a:p>
                      <a:r>
                        <a:rPr lang="fr-BE" sz="135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C'est le rôle du séparateur.</a:t>
                      </a:r>
                      <a:endParaRPr lang="en-US" altLang="fr-FR" sz="1200" b="1" dirty="0" smtClean="0">
                        <a:solidFill>
                          <a:srgbClr val="464646"/>
                        </a:solidFill>
                        <a:latin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10">
                <a:tc>
                  <a:txBody>
                    <a:bodyPr/>
                    <a:lstStyle/>
                    <a:p>
                      <a:pPr algn="ctr"/>
                      <a:r>
                        <a:rPr lang="fr-BE" sz="1600" b="1" dirty="0" smtClean="0">
                          <a:solidFill>
                            <a:schemeClr val="tx2"/>
                          </a:solidFill>
                        </a:rPr>
                        <a:t>Dépoussiéreur</a:t>
                      </a:r>
                      <a:endParaRPr lang="fr-BE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BE" sz="135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 dépoussiéreurs récupère les poussières issues du séparateur et de la ventilation de la cabine.</a:t>
                      </a:r>
                      <a:endParaRPr lang="fr-BE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3710">
                <a:tc>
                  <a:txBody>
                    <a:bodyPr/>
                    <a:lstStyle/>
                    <a:p>
                      <a:pPr algn="ctr"/>
                      <a:r>
                        <a:rPr lang="fr-BE" sz="1600" b="1" dirty="0" smtClean="0">
                          <a:solidFill>
                            <a:schemeClr val="tx2"/>
                          </a:solidFill>
                        </a:rPr>
                        <a:t>Piège à abrasif</a:t>
                      </a:r>
                      <a:endParaRPr lang="fr-BE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BE" sz="135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 dépoussiéreur peut être protégé par un piège chargé de collecter les plus grosses particules qui pourraient l'endommager.</a:t>
                      </a:r>
                      <a:endParaRPr lang="en-US" altLang="fr-FR" sz="1200" b="1" dirty="0" smtClean="0">
                        <a:solidFill>
                          <a:srgbClr val="464646"/>
                        </a:solidFill>
                        <a:latin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3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La turbine – Vue éclatée</a:t>
            </a:r>
            <a:endParaRPr lang="fr-BE" dirty="0"/>
          </a:p>
        </p:txBody>
      </p:sp>
      <p:graphicFrame>
        <p:nvGraphicFramePr>
          <p:cNvPr id="4" name="Espace réservé du contenu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962681"/>
              </p:ext>
            </p:extLst>
          </p:nvPr>
        </p:nvGraphicFramePr>
        <p:xfrm>
          <a:off x="539552" y="1268760"/>
          <a:ext cx="8208912" cy="4409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Drawing" r:id="rId4" imgW="2456617" imgH="1319882" progId="FLW3Drawing">
                  <p:embed/>
                </p:oleObj>
              </mc:Choice>
              <mc:Fallback>
                <p:oleObj name="Drawing" r:id="rId4" imgW="2456617" imgH="1319882" progId="FLW3Drawing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268760"/>
                        <a:ext cx="8208912" cy="44095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33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La turbine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3672408" cy="3672408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5" r="5669"/>
          <a:stretch/>
        </p:blipFill>
        <p:spPr>
          <a:xfrm>
            <a:off x="4572000" y="1911930"/>
            <a:ext cx="4320480" cy="33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Les pièces d’usure</a:t>
            </a:r>
            <a:endParaRPr lang="fr-BE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279123"/>
              </p:ext>
            </p:extLst>
          </p:nvPr>
        </p:nvGraphicFramePr>
        <p:xfrm>
          <a:off x="2843808" y="1916832"/>
          <a:ext cx="3600400" cy="2675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Drawing" r:id="rId4" imgW="4047047" imgH="3006744" progId="FLW3Drawing">
                  <p:embed/>
                </p:oleObj>
              </mc:Choice>
              <mc:Fallback>
                <p:oleObj name="Drawing" r:id="rId4" imgW="4047047" imgH="3006744" progId="FLW3Drawing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1916832"/>
                        <a:ext cx="3600400" cy="26752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Espace réservé du contenu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517910"/>
              </p:ext>
            </p:extLst>
          </p:nvPr>
        </p:nvGraphicFramePr>
        <p:xfrm>
          <a:off x="323528" y="2204864"/>
          <a:ext cx="2667991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Drawing" r:id="rId6" imgW="3685341" imgH="2784812" progId="FLW3Drawing">
                  <p:embed/>
                </p:oleObj>
              </mc:Choice>
              <mc:Fallback>
                <p:oleObj name="Drawing" r:id="rId6" imgW="3685341" imgH="2784812" progId="FLW3Drawing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204864"/>
                        <a:ext cx="2667991" cy="2016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499683"/>
              </p:ext>
            </p:extLst>
          </p:nvPr>
        </p:nvGraphicFramePr>
        <p:xfrm>
          <a:off x="5652120" y="1772816"/>
          <a:ext cx="3409171" cy="2567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Drawing" r:id="rId8" imgW="4459967" imgH="3463410" progId="FLW3Drawing">
                  <p:embed/>
                </p:oleObj>
              </mc:Choice>
              <mc:Fallback>
                <p:oleObj name="Drawing" r:id="rId8" imgW="4459967" imgH="3463410" progId="FLW3Drawing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1772816"/>
                        <a:ext cx="3409171" cy="2567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187624" y="4551511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Palettes</a:t>
            </a:r>
            <a:endParaRPr lang="fr-BE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851920" y="455151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Distributeur</a:t>
            </a:r>
            <a:endParaRPr lang="fr-BE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300192" y="4551511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Cage de contrôle</a:t>
            </a:r>
            <a:endParaRPr lang="fr-BE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4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Les palettes</a:t>
            </a:r>
            <a:endParaRPr lang="fr-BE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66" y="1557338"/>
            <a:ext cx="7959993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74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Pièces d’usure</a:t>
            </a:r>
            <a:endParaRPr lang="fr-BE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07" y="1700808"/>
            <a:ext cx="232769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263" y="1700808"/>
            <a:ext cx="251686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88232"/>
            <a:ext cx="2466141" cy="246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9459" y="4351456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Distributeur</a:t>
            </a:r>
            <a:endParaRPr lang="fr-BE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314748" y="4351456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Cage de contrôle</a:t>
            </a:r>
            <a:endParaRPr lang="fr-BE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156176" y="4351456"/>
            <a:ext cx="252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Pièces assemblées</a:t>
            </a:r>
            <a:endParaRPr lang="fr-BE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6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Projection de grenailles</a:t>
            </a:r>
            <a:endParaRPr lang="fr-BE" dirty="0"/>
          </a:p>
        </p:txBody>
      </p:sp>
      <p:graphicFrame>
        <p:nvGraphicFramePr>
          <p:cNvPr id="5" name="Espace réservé du contenu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014843"/>
              </p:ext>
            </p:extLst>
          </p:nvPr>
        </p:nvGraphicFramePr>
        <p:xfrm>
          <a:off x="971600" y="1268760"/>
          <a:ext cx="2686371" cy="4759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Drawing" r:id="rId4" imgW="792604" imgH="1403715" progId="FLW3Drawing">
                  <p:embed/>
                </p:oleObj>
              </mc:Choice>
              <mc:Fallback>
                <p:oleObj name="Drawing" r:id="rId4" imgW="792604" imgH="1403715" progId="FLW3Drawing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268760"/>
                        <a:ext cx="2686371" cy="47590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93300"/>
              </p:ext>
            </p:extLst>
          </p:nvPr>
        </p:nvGraphicFramePr>
        <p:xfrm>
          <a:off x="4463026" y="1332163"/>
          <a:ext cx="3565358" cy="461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Drawing" r:id="rId6" imgW="1069198" imgH="1386254" progId="FLW3Drawing">
                  <p:embed/>
                </p:oleObj>
              </mc:Choice>
              <mc:Fallback>
                <p:oleObj name="Drawing" r:id="rId6" imgW="1069198" imgH="1386254" progId="FLW3Drawing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3026" y="1332163"/>
                        <a:ext cx="3565358" cy="4617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8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Projection de grenailles</a:t>
            </a:r>
            <a:endParaRPr lang="fr-BE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55660"/>
              </p:ext>
            </p:extLst>
          </p:nvPr>
        </p:nvGraphicFramePr>
        <p:xfrm>
          <a:off x="748820" y="1052736"/>
          <a:ext cx="7711612" cy="468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Drawing" r:id="rId4" imgW="2517534" imgH="1525778" progId="FLW3Drawing">
                  <p:embed/>
                </p:oleObj>
              </mc:Choice>
              <mc:Fallback>
                <p:oleObj name="Drawing" r:id="rId4" imgW="2517534" imgH="1525778" progId="FLW3Drawing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20" y="1052736"/>
                        <a:ext cx="7711612" cy="4680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787173" y="5805264"/>
            <a:ext cx="738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 smtClean="0"/>
              <a:t>L’éjection de grenaille se fait à </a:t>
            </a:r>
            <a:r>
              <a:rPr lang="fr-BE" sz="1600" b="1" dirty="0" smtClean="0"/>
              <a:t>l’opposée</a:t>
            </a:r>
            <a:r>
              <a:rPr lang="fr-BE" sz="1600" dirty="0" smtClean="0"/>
              <a:t> de l’ouverture de la cage de contrôle</a:t>
            </a:r>
            <a:r>
              <a:rPr lang="fr-BE" dirty="0" smtClean="0"/>
              <a:t>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200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Réglage du point chaud</a:t>
            </a:r>
            <a:endParaRPr lang="fr-BE" dirty="0"/>
          </a:p>
        </p:txBody>
      </p:sp>
      <p:pic>
        <p:nvPicPr>
          <p:cNvPr id="5" name="Picture 10" descr="contr_cage_setting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4321"/>
            <a:ext cx="2808312" cy="27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contr_cage_settings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29859"/>
            <a:ext cx="2664115" cy="285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contr_cage_settings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59357"/>
            <a:ext cx="2742409" cy="282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823927" y="4715852"/>
            <a:ext cx="17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>
                <a:solidFill>
                  <a:schemeClr val="tx2"/>
                </a:solidFill>
              </a:rPr>
              <a:t>Trop en avance</a:t>
            </a:r>
            <a:endParaRPr lang="fr-BE" dirty="0">
              <a:solidFill>
                <a:schemeClr val="tx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509967" y="4653136"/>
            <a:ext cx="163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>
                <a:solidFill>
                  <a:schemeClr val="tx2"/>
                </a:solidFill>
              </a:rPr>
              <a:t>Trop en retard</a:t>
            </a:r>
            <a:endParaRPr lang="fr-BE" dirty="0">
              <a:solidFill>
                <a:schemeClr val="tx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37023" y="465313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>
                <a:solidFill>
                  <a:schemeClr val="tx2"/>
                </a:solidFill>
              </a:rPr>
              <a:t>Conforme</a:t>
            </a:r>
            <a:endParaRPr lang="fr-BE" dirty="0">
              <a:solidFill>
                <a:schemeClr val="tx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06259" y="5476170"/>
            <a:ext cx="765929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/>
              <a:t>Le </a:t>
            </a:r>
            <a:r>
              <a:rPr lang="fr-BE" b="1" dirty="0"/>
              <a:t>réglage</a:t>
            </a:r>
            <a:r>
              <a:rPr lang="fr-BE" dirty="0"/>
              <a:t> du point chaud s’effectue </a:t>
            </a:r>
            <a:r>
              <a:rPr lang="fr-BE" dirty="0" smtClean="0"/>
              <a:t>en </a:t>
            </a:r>
            <a:r>
              <a:rPr lang="fr-BE" dirty="0"/>
              <a:t>modifiant l’angle de la </a:t>
            </a:r>
            <a:r>
              <a:rPr lang="fr-BE" b="1" dirty="0"/>
              <a:t>cage de contrôle</a:t>
            </a:r>
            <a:r>
              <a:rPr lang="fr-BE" dirty="0" smtClean="0"/>
              <a:t>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157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Réglage du point chaud</a:t>
            </a:r>
            <a:endParaRPr lang="fr-BE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41215"/>
            <a:ext cx="3634159" cy="195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85" y="1941215"/>
            <a:ext cx="3704355" cy="185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842396" y="4808944"/>
            <a:ext cx="741682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BE" dirty="0"/>
              <a:t>Un </a:t>
            </a:r>
            <a:r>
              <a:rPr lang="fr-BE" b="1" dirty="0"/>
              <a:t>mauvais réglage </a:t>
            </a:r>
            <a:r>
              <a:rPr lang="fr-BE" dirty="0"/>
              <a:t>du point chaud peut provoquer une </a:t>
            </a:r>
            <a:r>
              <a:rPr lang="fr-BE" b="1" dirty="0"/>
              <a:t>usure anormale </a:t>
            </a:r>
            <a:r>
              <a:rPr lang="fr-BE" dirty="0"/>
              <a:t>de la machine entrainant </a:t>
            </a:r>
            <a:r>
              <a:rPr lang="fr-BE" b="1" dirty="0"/>
              <a:t>l’apparition de fuites </a:t>
            </a:r>
            <a:r>
              <a:rPr lang="fr-BE" dirty="0"/>
              <a:t>et une </a:t>
            </a:r>
            <a:r>
              <a:rPr lang="fr-BE" b="1" dirty="0"/>
              <a:t>augmentation de la consommation</a:t>
            </a:r>
            <a:r>
              <a:rPr lang="fr-BE" dirty="0"/>
              <a:t> de grenaille</a:t>
            </a:r>
            <a:r>
              <a:rPr lang="fr-BE" dirty="0" smtClean="0"/>
              <a:t>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3020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516" y="7075"/>
            <a:ext cx="9144000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fr-BE" b="1" dirty="0" smtClean="0">
                <a:solidFill>
                  <a:schemeClr val="tx2"/>
                </a:solidFill>
              </a:rPr>
              <a:t>Formation Grenaillage</a:t>
            </a:r>
            <a:endParaRPr lang="fr-BE" b="1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BE" b="1" dirty="0" smtClean="0">
                <a:solidFill>
                  <a:schemeClr val="bg1">
                    <a:lumMod val="50000"/>
                  </a:schemeClr>
                </a:solidFill>
              </a:rPr>
              <a:t>Sommaire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b="1" dirty="0" smtClean="0">
                <a:solidFill>
                  <a:srgbClr val="FF0000"/>
                </a:solidFill>
              </a:rPr>
              <a:t>Grenaille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Machine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Rôle de l’opérateur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>
                <a:solidFill>
                  <a:schemeClr val="bg1">
                    <a:lumMod val="50000"/>
                  </a:schemeClr>
                </a:solidFill>
              </a:rPr>
              <a:t>Rôle de la </a:t>
            </a: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maintenance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1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Réglage du point chaud</a:t>
            </a:r>
            <a:endParaRPr lang="fr-B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7" y="1484784"/>
            <a:ext cx="3803327" cy="373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420" y="1484784"/>
            <a:ext cx="3804988" cy="3460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847394" y="5487104"/>
            <a:ext cx="739701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BE" dirty="0"/>
              <a:t>Un </a:t>
            </a:r>
            <a:r>
              <a:rPr lang="fr-BE" b="1" dirty="0"/>
              <a:t>mauvais réglage </a:t>
            </a:r>
            <a:r>
              <a:rPr lang="fr-BE" dirty="0"/>
              <a:t>du point chaud peut causer un </a:t>
            </a:r>
            <a:r>
              <a:rPr lang="fr-BE" b="1" dirty="0"/>
              <a:t>manque de recouvrement </a:t>
            </a:r>
            <a:r>
              <a:rPr lang="fr-BE" dirty="0"/>
              <a:t>entrainant un </a:t>
            </a:r>
            <a:r>
              <a:rPr lang="fr-BE" b="1" dirty="0"/>
              <a:t>traitement de surface inefficace</a:t>
            </a:r>
            <a:r>
              <a:rPr lang="fr-BE" dirty="0" smtClean="0"/>
              <a:t>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5269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Le point chaud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b="1" dirty="0" smtClean="0">
                <a:solidFill>
                  <a:schemeClr val="tx2"/>
                </a:solidFill>
              </a:rPr>
              <a:t>Paramètres qui influencent la position du point chaud :</a:t>
            </a:r>
          </a:p>
          <a:p>
            <a:pPr marL="0" indent="0">
              <a:buNone/>
            </a:pPr>
            <a:endParaRPr lang="fr-BE" sz="1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b="1" u="sng" dirty="0" smtClean="0"/>
              <a:t>La grenaille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arenR"/>
            </a:pPr>
            <a:r>
              <a:rPr lang="fr-BE" dirty="0" smtClean="0"/>
              <a:t>Distribution granulométrique du mélange opératoire ;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arenR"/>
            </a:pPr>
            <a:r>
              <a:rPr lang="fr-BE" dirty="0" smtClean="0"/>
              <a:t>Forme des grains composant le mélange opératoire.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b="1" u="sng" dirty="0" smtClean="0"/>
              <a:t>La turbine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arenR" startAt="3"/>
            </a:pPr>
            <a:r>
              <a:rPr lang="fr-BE" dirty="0" smtClean="0"/>
              <a:t>L’état d’usure des pièces d’usure (palettes, distributeur, cage de contrôle);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arenR" startAt="3"/>
            </a:pPr>
            <a:r>
              <a:rPr lang="fr-BE" dirty="0" smtClean="0"/>
              <a:t>Vitesse de rotation de la turbine.</a:t>
            </a:r>
          </a:p>
        </p:txBody>
      </p:sp>
    </p:spTree>
    <p:extLst>
      <p:ext uri="{BB962C8B-B14F-4D97-AF65-F5344CB8AC3E}">
        <p14:creationId xmlns:p14="http://schemas.microsoft.com/office/powerpoint/2010/main" val="366141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Influence du MO sur le point chaud</a:t>
            </a:r>
            <a:endParaRPr lang="fr-BE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125816"/>
              </p:ext>
            </p:extLst>
          </p:nvPr>
        </p:nvGraphicFramePr>
        <p:xfrm>
          <a:off x="431540" y="1268760"/>
          <a:ext cx="8280920" cy="464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Drawing" r:id="rId4" imgW="2469600" imgH="1386000" progId="FLW3Drawing">
                  <p:embed/>
                </p:oleObj>
              </mc:Choice>
              <mc:Fallback>
                <p:oleObj name="Drawing" r:id="rId4" imgW="2469600" imgH="1386000" progId="FLW3Drawing">
                  <p:embed/>
                  <p:pic>
                    <p:nvPicPr>
                      <p:cNvPr id="614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540" y="1268760"/>
                        <a:ext cx="8280920" cy="46442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310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Influence du MO sur le point chaud</a:t>
            </a:r>
            <a:endParaRPr lang="fr-BE" dirty="0"/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652993"/>
              </p:ext>
            </p:extLst>
          </p:nvPr>
        </p:nvGraphicFramePr>
        <p:xfrm>
          <a:off x="472847" y="1052736"/>
          <a:ext cx="8198306" cy="4950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Drawing" r:id="rId4" imgW="2455200" imgH="1483200" progId="FLW3Drawing">
                  <p:embed/>
                </p:oleObj>
              </mc:Choice>
              <mc:Fallback>
                <p:oleObj name="Drawing" r:id="rId4" imgW="2455200" imgH="1483200" progId="FLW3Drawing">
                  <p:embed/>
                  <p:pic>
                    <p:nvPicPr>
                      <p:cNvPr id="717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847" y="1052736"/>
                        <a:ext cx="8198306" cy="4950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45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Influence du MO sur le point chaud</a:t>
            </a:r>
            <a:endParaRPr lang="fr-BE" dirty="0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120029"/>
              </p:ext>
            </p:extLst>
          </p:nvPr>
        </p:nvGraphicFramePr>
        <p:xfrm>
          <a:off x="467544" y="1052736"/>
          <a:ext cx="8352928" cy="5013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Drawing" r:id="rId4" imgW="2469600" imgH="1483200" progId="FLW3Drawing">
                  <p:embed/>
                </p:oleObj>
              </mc:Choice>
              <mc:Fallback>
                <p:oleObj name="Drawing" r:id="rId4" imgW="2469600" imgH="1483200" progId="FLW3Drawing">
                  <p:embed/>
                  <p:pic>
                    <p:nvPicPr>
                      <p:cNvPr id="819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052736"/>
                        <a:ext cx="8352928" cy="5013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19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Influence du MO sur le point chaud</a:t>
            </a:r>
            <a:endParaRPr lang="fr-BE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"/>
          <a:stretch/>
        </p:blipFill>
        <p:spPr>
          <a:xfrm>
            <a:off x="179512" y="1618463"/>
            <a:ext cx="2736304" cy="285575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"/>
          <a:stretch/>
        </p:blipFill>
        <p:spPr>
          <a:xfrm>
            <a:off x="3087392" y="1628800"/>
            <a:ext cx="2708744" cy="28350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"/>
          <a:stretch/>
        </p:blipFill>
        <p:spPr>
          <a:xfrm>
            <a:off x="6012160" y="1647224"/>
            <a:ext cx="2701064" cy="279823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67544" y="4725144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smtClean="0">
                <a:solidFill>
                  <a:srgbClr val="00B050"/>
                </a:solidFill>
              </a:rPr>
              <a:t>Mélange opératoire </a:t>
            </a:r>
          </a:p>
          <a:p>
            <a:pPr algn="ctr"/>
            <a:r>
              <a:rPr lang="fr-BE" sz="1600" b="1" dirty="0" smtClean="0">
                <a:solidFill>
                  <a:srgbClr val="00B050"/>
                </a:solidFill>
              </a:rPr>
              <a:t>conforme</a:t>
            </a:r>
            <a:endParaRPr lang="fr-BE" sz="1600" b="1" dirty="0">
              <a:solidFill>
                <a:srgbClr val="00B05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347864" y="473694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Mélange trop fin</a:t>
            </a:r>
          </a:p>
          <a:p>
            <a:pPr algn="ctr"/>
            <a:r>
              <a:rPr lang="fr-BE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Apport insuffisant</a:t>
            </a:r>
            <a:endParaRPr lang="fr-BE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394961" y="4744173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smtClean="0">
                <a:solidFill>
                  <a:schemeClr val="accent2"/>
                </a:solidFill>
              </a:rPr>
              <a:t>Mélange trop gros</a:t>
            </a:r>
          </a:p>
          <a:p>
            <a:pPr algn="ctr"/>
            <a:r>
              <a:rPr lang="fr-BE" sz="1600" b="1" dirty="0" smtClean="0">
                <a:solidFill>
                  <a:schemeClr val="accent2"/>
                </a:solidFill>
              </a:rPr>
              <a:t>Apport trop important</a:t>
            </a:r>
            <a:endParaRPr lang="fr-BE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9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Influence de la vitesse de turbine</a:t>
            </a:r>
            <a:endParaRPr lang="fr-B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3"/>
          <a:stretch/>
        </p:blipFill>
        <p:spPr bwMode="auto">
          <a:xfrm>
            <a:off x="123088" y="1772816"/>
            <a:ext cx="444891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37"/>
          <a:stretch/>
        </p:blipFill>
        <p:spPr bwMode="auto">
          <a:xfrm>
            <a:off x="4572000" y="1772816"/>
            <a:ext cx="4545779" cy="223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7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Puissance moteur</a:t>
            </a:r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72845"/>
            <a:ext cx="7200800" cy="46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Débit de grenaillage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fr-BE" dirty="0" smtClean="0"/>
              <a:t>Le débit de grenaille est évalué à partir de la consommation électrique des turbines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2000" dirty="0" smtClean="0"/>
              <a:t> à vide (I</a:t>
            </a:r>
            <a:r>
              <a:rPr lang="fr-BE" sz="2000" baseline="-25000" dirty="0" smtClean="0"/>
              <a:t>0</a:t>
            </a:r>
            <a:r>
              <a:rPr lang="fr-BE" sz="2000" dirty="0" smtClean="0"/>
              <a:t>) 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2000" dirty="0"/>
              <a:t> </a:t>
            </a:r>
            <a:r>
              <a:rPr lang="fr-BE" sz="2000" dirty="0" smtClean="0"/>
              <a:t>en service (I).</a:t>
            </a:r>
          </a:p>
          <a:p>
            <a:pPr marL="0" indent="0">
              <a:buNone/>
            </a:pPr>
            <a:endParaRPr lang="fr-BE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BE" dirty="0"/>
              <a:t>On considère en première approximation que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2000" dirty="0"/>
              <a:t>le débit de grenaille est </a:t>
            </a:r>
            <a:r>
              <a:rPr lang="fr-BE" sz="2000" dirty="0" smtClean="0"/>
              <a:t>proportionnel à </a:t>
            </a:r>
            <a:r>
              <a:rPr lang="fr-BE" sz="2000" dirty="0"/>
              <a:t>l'intensité utile </a:t>
            </a:r>
            <a:r>
              <a:rPr lang="fr-BE" sz="2000" dirty="0" err="1"/>
              <a:t>I</a:t>
            </a:r>
            <a:r>
              <a:rPr lang="fr-BE" sz="2000" baseline="-25000" dirty="0" err="1"/>
              <a:t>u</a:t>
            </a:r>
            <a:r>
              <a:rPr lang="fr-BE" sz="2000" baseline="-25000" dirty="0"/>
              <a:t> </a:t>
            </a:r>
            <a:r>
              <a:rPr lang="fr-BE" sz="2000" dirty="0"/>
              <a:t>= I - </a:t>
            </a:r>
            <a:r>
              <a:rPr lang="fr-BE" sz="2000" dirty="0" smtClean="0"/>
              <a:t>I</a:t>
            </a:r>
            <a:r>
              <a:rPr lang="fr-BE" sz="2000" baseline="-25000" dirty="0" smtClean="0"/>
              <a:t>0</a:t>
            </a:r>
            <a:endParaRPr lang="fr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2000" dirty="0"/>
              <a:t>l'efficacité de la turbine est égal à </a:t>
            </a:r>
            <a:r>
              <a:rPr lang="it-IT" dirty="0" err="1"/>
              <a:t>I</a:t>
            </a:r>
            <a:r>
              <a:rPr lang="it-IT" baseline="-25000" dirty="0" err="1"/>
              <a:t>u</a:t>
            </a:r>
            <a:r>
              <a:rPr lang="it-IT" baseline="-25000" dirty="0"/>
              <a:t> </a:t>
            </a:r>
            <a:r>
              <a:rPr lang="it-IT" dirty="0"/>
              <a:t>/ </a:t>
            </a:r>
            <a:r>
              <a:rPr lang="it-IT" dirty="0" err="1"/>
              <a:t>I</a:t>
            </a:r>
            <a:r>
              <a:rPr lang="it-IT" baseline="-25000" dirty="0" err="1"/>
              <a:t>u.max</a:t>
            </a:r>
            <a:r>
              <a:rPr lang="it-IT" baseline="-25000" dirty="0"/>
              <a:t> </a:t>
            </a:r>
            <a:r>
              <a:rPr lang="it-IT" dirty="0"/>
              <a:t>= (I – I</a:t>
            </a:r>
            <a:r>
              <a:rPr lang="it-IT" baseline="-25000" dirty="0"/>
              <a:t>0</a:t>
            </a:r>
            <a:r>
              <a:rPr lang="it-IT" dirty="0"/>
              <a:t>) / (</a:t>
            </a:r>
            <a:r>
              <a:rPr lang="it-IT" dirty="0" err="1"/>
              <a:t>I</a:t>
            </a:r>
            <a:r>
              <a:rPr lang="it-IT" baseline="-25000" dirty="0" err="1"/>
              <a:t>max</a:t>
            </a:r>
            <a:r>
              <a:rPr lang="it-IT" dirty="0"/>
              <a:t> – I</a:t>
            </a:r>
            <a:r>
              <a:rPr lang="it-IT" baseline="-25000" dirty="0"/>
              <a:t>0</a:t>
            </a:r>
            <a:r>
              <a:rPr lang="it-IT" dirty="0" smtClean="0"/>
              <a:t>)</a:t>
            </a:r>
            <a:endParaRPr lang="fr-BE" dirty="0" smtClean="0"/>
          </a:p>
          <a:p>
            <a:endParaRPr lang="fr-BE" sz="2000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fr-BE" dirty="0"/>
              <a:t>De </a:t>
            </a:r>
            <a:r>
              <a:rPr lang="fr-BE" dirty="0" smtClean="0"/>
              <a:t>façon très simplifiée</a:t>
            </a:r>
            <a:r>
              <a:rPr lang="fr-BE" dirty="0"/>
              <a:t>, pour </a:t>
            </a:r>
            <a:r>
              <a:rPr lang="fr-BE" dirty="0" smtClean="0"/>
              <a:t>avoir une idée approximative de </a:t>
            </a:r>
            <a:r>
              <a:rPr lang="fr-BE" dirty="0"/>
              <a:t>la </a:t>
            </a:r>
            <a:r>
              <a:rPr lang="fr-BE" dirty="0" smtClean="0"/>
              <a:t>quantité de grenaille projetée</a:t>
            </a:r>
            <a:r>
              <a:rPr lang="fr-BE" dirty="0"/>
              <a:t>, on </a:t>
            </a:r>
            <a:r>
              <a:rPr lang="fr-BE" dirty="0" smtClean="0"/>
              <a:t>considère qu'une turbine projette : </a:t>
            </a:r>
            <a:r>
              <a:rPr lang="fr-BE" b="1" u="sng" dirty="0" smtClean="0"/>
              <a:t>12 </a:t>
            </a:r>
            <a:r>
              <a:rPr lang="fr-BE" b="1" u="sng" dirty="0"/>
              <a:t>kg/min/Ampère </a:t>
            </a:r>
            <a:r>
              <a:rPr lang="fr-BE" b="1" u="sng" dirty="0" smtClean="0"/>
              <a:t>utile</a:t>
            </a:r>
            <a:r>
              <a:rPr lang="fr-BE" dirty="0"/>
              <a:t>.</a:t>
            </a:r>
          </a:p>
          <a:p>
            <a:pPr marL="0" indent="0">
              <a:buNone/>
            </a:pP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5571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Efficacité grenaillage</a:t>
            </a:r>
            <a:endParaRPr lang="fr-BE" dirty="0"/>
          </a:p>
        </p:txBody>
      </p:sp>
      <p:graphicFrame>
        <p:nvGraphicFramePr>
          <p:cNvPr id="6" name="Graphiqu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155699"/>
              </p:ext>
            </p:extLst>
          </p:nvPr>
        </p:nvGraphicFramePr>
        <p:xfrm>
          <a:off x="467544" y="951895"/>
          <a:ext cx="8280920" cy="5357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941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7075"/>
            <a:ext cx="9144000" cy="685621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Grenaillage</a:t>
            </a:r>
            <a:endParaRPr lang="fr-BE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908720"/>
            <a:ext cx="8003232" cy="54006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BE" sz="1600" dirty="0" smtClean="0"/>
              <a:t>Traitement de surface consistant à projeter de la grenaille à grande vitesse, en continu, sur la surface d’une pièce à traiter pour en modifier la structure superficielle.</a:t>
            </a:r>
          </a:p>
          <a:p>
            <a:pPr marL="0" indent="0">
              <a:buNone/>
            </a:pPr>
            <a:endParaRPr lang="fr-BE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fr-BE" sz="1600" b="1" dirty="0" smtClean="0"/>
              <a:t>Applicable sur </a:t>
            </a:r>
            <a:r>
              <a:rPr lang="fr-BE" sz="1600" dirty="0" smtClean="0"/>
              <a:t>: Acier, Fonte, Bronze, Aluminium, Magnésium.</a:t>
            </a:r>
          </a:p>
          <a:p>
            <a:pPr marL="0" indent="0">
              <a:buNone/>
            </a:pPr>
            <a:endParaRPr lang="fr-BE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fr-BE" sz="1600" b="1" dirty="0" smtClean="0"/>
              <a:t>Dans les secteurs tels </a:t>
            </a:r>
            <a:r>
              <a:rPr lang="fr-BE" sz="1600" dirty="0" smtClean="0"/>
              <a:t>que : l’ automobile, l’aéronautique, l’industrie navale, la métallurgie, le ferroviaire, le bâtiment et l’entretien routier.</a:t>
            </a:r>
          </a:p>
          <a:p>
            <a:pPr marL="0" indent="0">
              <a:buNone/>
            </a:pPr>
            <a:endParaRPr lang="fr-BE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fr-BE" sz="1600" b="1" dirty="0" smtClean="0"/>
              <a:t>Buts recherchés dans la métallurgie </a:t>
            </a:r>
            <a:r>
              <a:rPr lang="fr-BE" sz="1600" dirty="0" smtClean="0"/>
              <a:t>:</a:t>
            </a:r>
          </a:p>
          <a:p>
            <a:pPr marL="642938" lvl="1" indent="-342900">
              <a:buFont typeface="+mj-lt"/>
              <a:buAutoNum type="arabicParenR"/>
            </a:pPr>
            <a:r>
              <a:rPr lang="fr-BE" sz="1600" dirty="0"/>
              <a:t>E</a:t>
            </a:r>
            <a:r>
              <a:rPr lang="fr-BE" sz="1600" dirty="0" smtClean="0"/>
              <a:t>liminer la rouille, la calamine, la poussière, les bavures ou tout autre impureté ;</a:t>
            </a:r>
          </a:p>
          <a:p>
            <a:pPr marL="642938" lvl="1" indent="-342900">
              <a:buFont typeface="+mj-lt"/>
              <a:buAutoNum type="arabicParenR"/>
            </a:pPr>
            <a:r>
              <a:rPr lang="fr-BE" sz="1600" dirty="0" smtClean="0"/>
              <a:t>Assurer une homogénéité de refroidissement lors de la trempe ;</a:t>
            </a:r>
          </a:p>
          <a:p>
            <a:pPr marL="642938" lvl="1" indent="-342900">
              <a:buFont typeface="+mj-lt"/>
              <a:buAutoNum type="arabicParenR"/>
            </a:pPr>
            <a:r>
              <a:rPr lang="fr-BE" sz="1600" dirty="0"/>
              <a:t>P</a:t>
            </a:r>
            <a:r>
              <a:rPr lang="fr-BE" sz="1600" dirty="0" smtClean="0"/>
              <a:t>réparer la surface  avant recouvrement par une couche de protection.</a:t>
            </a:r>
          </a:p>
          <a:p>
            <a:pPr marL="0" indent="0">
              <a:buNone/>
            </a:pPr>
            <a:endParaRPr lang="fr-BE" sz="1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BE" sz="1600" b="1" dirty="0" smtClean="0"/>
              <a:t>Avantages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600" dirty="0" smtClean="0"/>
              <a:t>Déforme légèrement les pièces 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600" dirty="0" smtClean="0"/>
              <a:t>Améliore la qualité du traitement anticorrosion 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600" dirty="0" smtClean="0"/>
              <a:t>Réutilisation des billes après nettoyage 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600" dirty="0" smtClean="0"/>
              <a:t>Permet d’éviter l’ajout d’éléments extérieurs 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600" dirty="0" smtClean="0"/>
              <a:t>Facile à mettre en œuvre.</a:t>
            </a:r>
          </a:p>
        </p:txBody>
      </p:sp>
    </p:spTree>
    <p:extLst>
      <p:ext uri="{BB962C8B-B14F-4D97-AF65-F5344CB8AC3E}">
        <p14:creationId xmlns:p14="http://schemas.microsoft.com/office/powerpoint/2010/main" val="94821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Vitesse de projection</a:t>
            </a:r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24744"/>
                <a:ext cx="8003232" cy="497738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fr-BE" dirty="0" smtClean="0"/>
                  <a:t>La vitesse de projection dépend: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BE" sz="2000" dirty="0"/>
                  <a:t>des diamètres intérieur et extérieur de la turbine (extrémités intérieure et extérieure des palettes);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BE" sz="2000" dirty="0"/>
                  <a:t>de la vitesse de rotation de la turbine;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BE" sz="2000" dirty="0"/>
                  <a:t>du type de palette : droite ou courbe;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BE" sz="2000" dirty="0"/>
                  <a:t>de la forme de la grenaille</a:t>
                </a:r>
                <a:r>
                  <a:rPr lang="fr-BE" sz="2000" dirty="0" smtClean="0"/>
                  <a:t>.</a:t>
                </a:r>
              </a:p>
              <a:p>
                <a:pPr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fr-BE" dirty="0" smtClean="0"/>
                  <a:t>Pour une turbine à palettes droites</a:t>
                </a:r>
              </a:p>
              <a:p>
                <a:pPr marL="0" indent="0">
                  <a:buNone/>
                </a:pPr>
                <a:r>
                  <a:rPr lang="fr-BE" b="0" dirty="0" smtClean="0"/>
                  <a:t>	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𝑉𝑝</m:t>
                    </m:r>
                    <m:r>
                      <a:rPr lang="fr-B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0,05 </m:t>
                    </m:r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ad>
                      <m:radPr>
                        <m:degHide m:val="on"/>
                        <m:ctrlP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(2×</m:t>
                        </m:r>
                        <m:sSubSup>
                          <m:sSubSupPr>
                            <m:ctrlPr>
                              <a:rPr lang="fr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  <m:sup>
                            <m:r>
                              <a:rPr lang="fr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fr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fr-BE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24744"/>
                <a:ext cx="8003232" cy="4977381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>
                <a:solidFill>
                  <a:schemeClr val="accent1"/>
                </a:solidFill>
              </a:rPr>
              <a:t>L</a:t>
            </a:r>
            <a:r>
              <a:rPr lang="fr-BE" dirty="0" smtClean="0">
                <a:solidFill>
                  <a:schemeClr val="accent1"/>
                </a:solidFill>
              </a:rPr>
              <a:t>es turbines </a:t>
            </a:r>
            <a:r>
              <a:rPr lang="fr-BE" dirty="0" err="1" smtClean="0">
                <a:solidFill>
                  <a:schemeClr val="accent1"/>
                </a:solidFill>
              </a:rPr>
              <a:t>Rutten</a:t>
            </a:r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16832"/>
            <a:ext cx="4885348" cy="34563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413" y="1667636"/>
            <a:ext cx="2438400" cy="181896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097" y="3861048"/>
            <a:ext cx="2595716" cy="19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>
                <a:solidFill>
                  <a:schemeClr val="accent1"/>
                </a:solidFill>
              </a:rPr>
              <a:t>L</a:t>
            </a:r>
            <a:r>
              <a:rPr lang="fr-BE" dirty="0" smtClean="0">
                <a:solidFill>
                  <a:schemeClr val="accent1"/>
                </a:solidFill>
              </a:rPr>
              <a:t>es turbines </a:t>
            </a:r>
            <a:r>
              <a:rPr lang="fr-BE" dirty="0" err="1" smtClean="0">
                <a:solidFill>
                  <a:schemeClr val="accent1"/>
                </a:solidFill>
              </a:rPr>
              <a:t>Rutten</a:t>
            </a:r>
            <a:endParaRPr lang="fr-BE" dirty="0"/>
          </a:p>
        </p:txBody>
      </p:sp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48545"/>
              </p:ext>
            </p:extLst>
          </p:nvPr>
        </p:nvGraphicFramePr>
        <p:xfrm>
          <a:off x="539552" y="908720"/>
          <a:ext cx="8352928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92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>
                <a:solidFill>
                  <a:schemeClr val="accent1"/>
                </a:solidFill>
              </a:rPr>
              <a:t>Les turbines </a:t>
            </a:r>
            <a:r>
              <a:rPr lang="fr-BE" dirty="0" err="1">
                <a:solidFill>
                  <a:schemeClr val="accent1"/>
                </a:solidFill>
              </a:rPr>
              <a:t>Rutten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BE" sz="2800" dirty="0" smtClean="0"/>
              <a:t>Plus-value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800" dirty="0"/>
              <a:t>Réduire la vitesse de rotation des turbine </a:t>
            </a:r>
            <a:r>
              <a:rPr lang="fr-BE" sz="2800" dirty="0">
                <a:sym typeface="Wingdings" panose="05000000000000000000" pitchFamily="2" charset="2"/>
              </a:rPr>
              <a:t> réduire la consommation </a:t>
            </a:r>
            <a:r>
              <a:rPr lang="fr-BE" sz="2800" dirty="0" smtClean="0">
                <a:sym typeface="Wingdings" panose="05000000000000000000" pitchFamily="2" charset="2"/>
              </a:rPr>
              <a:t>électrique.</a:t>
            </a:r>
            <a:endParaRPr lang="fr-BE" sz="28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800" dirty="0" smtClean="0">
                <a:sym typeface="Wingdings" panose="05000000000000000000" pitchFamily="2" charset="2"/>
              </a:rPr>
              <a:t>Augmenter </a:t>
            </a:r>
            <a:r>
              <a:rPr lang="fr-BE" sz="2800" dirty="0">
                <a:sym typeface="Wingdings" panose="05000000000000000000" pitchFamily="2" charset="2"/>
              </a:rPr>
              <a:t>la durée de vie </a:t>
            </a:r>
            <a:r>
              <a:rPr lang="fr-BE" sz="2800" dirty="0" smtClean="0">
                <a:sym typeface="Wingdings" panose="05000000000000000000" pitchFamily="2" charset="2"/>
              </a:rPr>
              <a:t>des consommables  </a:t>
            </a:r>
            <a:r>
              <a:rPr lang="fr-BE" sz="2800" dirty="0">
                <a:sym typeface="Wingdings" panose="05000000000000000000" pitchFamily="2" charset="2"/>
              </a:rPr>
              <a:t>moins de main d’œuvre, point chaud </a:t>
            </a:r>
            <a:r>
              <a:rPr lang="fr-BE" sz="2800" dirty="0" smtClean="0">
                <a:sym typeface="Wingdings" panose="05000000000000000000" pitchFamily="2" charset="2"/>
              </a:rPr>
              <a:t>plus stable.</a:t>
            </a:r>
            <a:endParaRPr lang="fr-BE" sz="2800" dirty="0" smtClean="0"/>
          </a:p>
        </p:txBody>
      </p:sp>
    </p:spTree>
    <p:extLst>
      <p:ext uri="{BB962C8B-B14F-4D97-AF65-F5344CB8AC3E}">
        <p14:creationId xmlns:p14="http://schemas.microsoft.com/office/powerpoint/2010/main" val="215660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>
                <a:solidFill>
                  <a:schemeClr val="accent1"/>
                </a:solidFill>
              </a:rPr>
              <a:t>Les turbines </a:t>
            </a:r>
            <a:r>
              <a:rPr lang="fr-BE" dirty="0" err="1">
                <a:solidFill>
                  <a:schemeClr val="accent1"/>
                </a:solidFill>
              </a:rPr>
              <a:t>Rutten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BE" sz="2800" dirty="0" smtClean="0"/>
              <a:t>Plus-value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800" dirty="0"/>
              <a:t>Réduire la vitesse de rotation des turbine </a:t>
            </a:r>
            <a:r>
              <a:rPr lang="fr-BE" sz="2800" dirty="0">
                <a:sym typeface="Wingdings" panose="05000000000000000000" pitchFamily="2" charset="2"/>
              </a:rPr>
              <a:t> réduire la consommation </a:t>
            </a:r>
            <a:r>
              <a:rPr lang="fr-BE" sz="2800" dirty="0" smtClean="0">
                <a:sym typeface="Wingdings" panose="05000000000000000000" pitchFamily="2" charset="2"/>
              </a:rPr>
              <a:t>électrique.</a:t>
            </a:r>
            <a:endParaRPr lang="fr-BE" sz="28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800" dirty="0" smtClean="0">
                <a:sym typeface="Wingdings" panose="05000000000000000000" pitchFamily="2" charset="2"/>
              </a:rPr>
              <a:t>Augmenter </a:t>
            </a:r>
            <a:r>
              <a:rPr lang="fr-BE" sz="2800" dirty="0">
                <a:sym typeface="Wingdings" panose="05000000000000000000" pitchFamily="2" charset="2"/>
              </a:rPr>
              <a:t>la durée de vie </a:t>
            </a:r>
            <a:r>
              <a:rPr lang="fr-BE" sz="2800" dirty="0" smtClean="0">
                <a:sym typeface="Wingdings" panose="05000000000000000000" pitchFamily="2" charset="2"/>
              </a:rPr>
              <a:t>des consommables  </a:t>
            </a:r>
            <a:r>
              <a:rPr lang="fr-BE" sz="2800" dirty="0">
                <a:sym typeface="Wingdings" panose="05000000000000000000" pitchFamily="2" charset="2"/>
              </a:rPr>
              <a:t>moins de main d’œuvre, point chaud </a:t>
            </a:r>
            <a:r>
              <a:rPr lang="fr-BE" sz="2800" dirty="0" smtClean="0">
                <a:sym typeface="Wingdings" panose="05000000000000000000" pitchFamily="2" charset="2"/>
              </a:rPr>
              <a:t>plus stable.</a:t>
            </a:r>
            <a:endParaRPr lang="fr-BE" sz="2800" dirty="0" smtClean="0"/>
          </a:p>
        </p:txBody>
      </p:sp>
    </p:spTree>
    <p:extLst>
      <p:ext uri="{BB962C8B-B14F-4D97-AF65-F5344CB8AC3E}">
        <p14:creationId xmlns:p14="http://schemas.microsoft.com/office/powerpoint/2010/main" val="33011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L’énergie cinétique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BE" sz="2000" dirty="0"/>
              <a:t>Perte d'énergie cinétique en fonction de la taille nominale du média de grenaillage et de la distance entre la turbine </a:t>
            </a:r>
            <a:r>
              <a:rPr lang="fr-BE" sz="2000" dirty="0" smtClean="0"/>
              <a:t>et la pièce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25028"/>
          <a:stretch/>
        </p:blipFill>
        <p:spPr>
          <a:xfrm>
            <a:off x="539552" y="1988840"/>
            <a:ext cx="8043673" cy="43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Séparateur</a:t>
            </a:r>
            <a:endParaRPr lang="fr-BE" dirty="0"/>
          </a:p>
        </p:txBody>
      </p:sp>
      <p:graphicFrame>
        <p:nvGraphicFramePr>
          <p:cNvPr id="4" name="Espace réservé du contenu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426581"/>
              </p:ext>
            </p:extLst>
          </p:nvPr>
        </p:nvGraphicFramePr>
        <p:xfrm>
          <a:off x="490136" y="836712"/>
          <a:ext cx="7970296" cy="54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Drawing" r:id="rId4" imgW="1791766" imgH="1213871" progId="FLW3Drawing">
                  <p:embed/>
                </p:oleObj>
              </mc:Choice>
              <mc:Fallback>
                <p:oleObj name="Drawing" r:id="rId4" imgW="1791766" imgH="1213871" progId="FLW3Drawing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136" y="836712"/>
                        <a:ext cx="7970296" cy="54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70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Séparateur</a:t>
            </a:r>
            <a:endParaRPr lang="fr-BE" dirty="0"/>
          </a:p>
        </p:txBody>
      </p:sp>
      <p:graphicFrame>
        <p:nvGraphicFramePr>
          <p:cNvPr id="5" name="Espace réservé du contenu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752660"/>
              </p:ext>
            </p:extLst>
          </p:nvPr>
        </p:nvGraphicFramePr>
        <p:xfrm>
          <a:off x="611560" y="1196752"/>
          <a:ext cx="7841999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Drawing" r:id="rId4" imgW="2191094" imgH="1348140" progId="FLW3Drawing">
                  <p:embed/>
                </p:oleObj>
              </mc:Choice>
              <mc:Fallback>
                <p:oleObj name="Drawing" r:id="rId4" imgW="2191094" imgH="1348140" progId="FLW3Drawing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196752"/>
                        <a:ext cx="7841999" cy="482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168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Séparateur</a:t>
            </a:r>
            <a:endParaRPr lang="fr-BE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24744"/>
            <a:ext cx="3767214" cy="490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Séparateur</a:t>
            </a:r>
            <a:endParaRPr lang="fr-BE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721013"/>
              </p:ext>
            </p:extLst>
          </p:nvPr>
        </p:nvGraphicFramePr>
        <p:xfrm>
          <a:off x="251520" y="1412776"/>
          <a:ext cx="8644511" cy="4349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Drawing" r:id="rId4" imgW="2532595" imgH="1275895" progId="FLW3Drawing">
                  <p:embed/>
                </p:oleObj>
              </mc:Choice>
              <mc:Fallback>
                <p:oleObj name="Drawing" r:id="rId4" imgW="2532595" imgH="1275895" progId="FLW3Drawing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412776"/>
                        <a:ext cx="8644511" cy="4349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60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</p:spPr>
        <p:txBody>
          <a:bodyPr>
            <a:normAutofit/>
          </a:bodyPr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/>
              <a:t> </a:t>
            </a:r>
            <a:r>
              <a:rPr lang="fr-BE" dirty="0">
                <a:solidFill>
                  <a:schemeClr val="accent1"/>
                </a:solidFill>
              </a:rPr>
              <a:t>Grenaillage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836712"/>
            <a:ext cx="8064896" cy="52654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BE" sz="1600" b="1" dirty="0" smtClean="0"/>
              <a:t>Procédés de projection </a:t>
            </a:r>
            <a:r>
              <a:rPr lang="fr-BE" sz="1600" dirty="0" smtClean="0"/>
              <a:t>:</a:t>
            </a:r>
          </a:p>
          <a:p>
            <a:pPr marL="0" indent="0">
              <a:buNone/>
            </a:pPr>
            <a:endParaRPr lang="fr-BE" sz="800" dirty="0" smtClean="0"/>
          </a:p>
          <a:p>
            <a:pPr marL="757238" lvl="1" indent="-457200">
              <a:buFont typeface="+mj-lt"/>
              <a:buAutoNum type="arabicParenR"/>
            </a:pPr>
            <a:r>
              <a:rPr lang="fr-BE" sz="1600" dirty="0" smtClean="0"/>
              <a:t>Projection pneumatique : grenaille mélangée à l’air comprimé est projetée par un flexible terminant par une buse.</a:t>
            </a:r>
          </a:p>
          <a:p>
            <a:pPr marL="300038" lvl="1" indent="0">
              <a:buNone/>
            </a:pPr>
            <a:endParaRPr lang="fr-BE" sz="800" dirty="0" smtClean="0"/>
          </a:p>
          <a:p>
            <a:pPr marL="757238" lvl="1" indent="-457200">
              <a:buFont typeface="+mj-lt"/>
              <a:buAutoNum type="arabicParenR" startAt="2"/>
            </a:pPr>
            <a:r>
              <a:rPr lang="fr-BE" sz="1600" dirty="0" smtClean="0"/>
              <a:t>Projection mécanique : la grenaille est projetée par une roue à palettes tournant à grande vitesse alimentée par son centre de grenaille (grenailleuse à turbines).</a:t>
            </a:r>
            <a:endParaRPr lang="fr-BE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2" y="3933182"/>
            <a:ext cx="5112568" cy="178407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51"/>
          <a:stretch/>
        </p:blipFill>
        <p:spPr bwMode="auto">
          <a:xfrm>
            <a:off x="6444208" y="3212976"/>
            <a:ext cx="1870897" cy="259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58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Séparateur</a:t>
            </a:r>
            <a:endParaRPr lang="fr-B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7344816" cy="503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2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Séparateur – </a:t>
            </a:r>
            <a:r>
              <a:rPr lang="fr-BE" dirty="0" smtClean="0">
                <a:solidFill>
                  <a:srgbClr val="FF0000"/>
                </a:solidFill>
              </a:rPr>
              <a:t>Défaut type</a:t>
            </a:r>
            <a:endParaRPr lang="fr-BE" dirty="0">
              <a:solidFill>
                <a:srgbClr val="FF0000"/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348838"/>
              </p:ext>
            </p:extLst>
          </p:nvPr>
        </p:nvGraphicFramePr>
        <p:xfrm>
          <a:off x="467544" y="1412776"/>
          <a:ext cx="8352928" cy="4290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Drawing" r:id="rId4" imgW="2546515" imgH="1312301" progId="FLW3Drawing">
                  <p:embed/>
                </p:oleObj>
              </mc:Choice>
              <mc:Fallback>
                <p:oleObj name="Drawing" r:id="rId4" imgW="2546515" imgH="1312301" progId="FLW3Drawing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412776"/>
                        <a:ext cx="8352928" cy="4290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7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sz="2800" dirty="0" smtClean="0">
                <a:solidFill>
                  <a:schemeClr val="accent1"/>
                </a:solidFill>
              </a:rPr>
              <a:t>Courbe granulométrique - </a:t>
            </a:r>
            <a:r>
              <a:rPr lang="fr-BE" sz="2800" dirty="0" smtClean="0">
                <a:solidFill>
                  <a:schemeClr val="accent3"/>
                </a:solidFill>
              </a:rPr>
              <a:t>Standard</a:t>
            </a:r>
            <a:endParaRPr lang="fr-BE" sz="2800" dirty="0">
              <a:solidFill>
                <a:schemeClr val="accent3"/>
              </a:solidFill>
            </a:endParaRP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500578"/>
              </p:ext>
            </p:extLst>
          </p:nvPr>
        </p:nvGraphicFramePr>
        <p:xfrm>
          <a:off x="1259632" y="1340768"/>
          <a:ext cx="7632848" cy="4914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Drawing" r:id="rId4" imgW="2041200" imgH="1314000" progId="FLW3Drawing">
                  <p:embed/>
                </p:oleObj>
              </mc:Choice>
              <mc:Fallback>
                <p:oleObj name="Drawing" r:id="rId4" imgW="2041200" imgH="1314000" progId="FLW3Drawing">
                  <p:embed/>
                  <p:pic>
                    <p:nvPicPr>
                      <p:cNvPr id="1638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340768"/>
                        <a:ext cx="7632848" cy="4914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5508104" y="1268760"/>
            <a:ext cx="2078711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BE" sz="2000" dirty="0" smtClean="0"/>
              <a:t>Mélange équilibré</a:t>
            </a: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24023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sz="2800" dirty="0" smtClean="0">
                <a:solidFill>
                  <a:schemeClr val="accent1"/>
                </a:solidFill>
              </a:rPr>
              <a:t>Courbe granulométrique – </a:t>
            </a:r>
            <a:r>
              <a:rPr lang="fr-BE" sz="2800" dirty="0" smtClean="0">
                <a:solidFill>
                  <a:schemeClr val="accent2"/>
                </a:solidFill>
              </a:rPr>
              <a:t>Défaut type</a:t>
            </a:r>
            <a:endParaRPr lang="fr-BE" sz="2800" dirty="0">
              <a:solidFill>
                <a:schemeClr val="accent2"/>
              </a:solidFill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638390"/>
              </p:ext>
            </p:extLst>
          </p:nvPr>
        </p:nvGraphicFramePr>
        <p:xfrm>
          <a:off x="1259632" y="1468815"/>
          <a:ext cx="7488832" cy="482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Drawing" r:id="rId4" imgW="2041200" imgH="1314000" progId="FLW3Drawing">
                  <p:embed/>
                </p:oleObj>
              </mc:Choice>
              <mc:Fallback>
                <p:oleObj name="Drawing" r:id="rId4" imgW="2041200" imgH="1314000" progId="FLW3Drawing">
                  <p:embed/>
                  <p:pic>
                    <p:nvPicPr>
                      <p:cNvPr id="174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468815"/>
                        <a:ext cx="7488832" cy="482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5220072" y="1268760"/>
            <a:ext cx="2373728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BE" sz="2000" dirty="0" smtClean="0"/>
              <a:t>Aspiration trop forte </a:t>
            </a: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188705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sz="2800" dirty="0" smtClean="0">
                <a:solidFill>
                  <a:schemeClr val="accent1"/>
                </a:solidFill>
              </a:rPr>
              <a:t>Courbe granulométrique – </a:t>
            </a:r>
            <a:r>
              <a:rPr lang="fr-BE" sz="2800" dirty="0" smtClean="0">
                <a:solidFill>
                  <a:schemeClr val="accent2"/>
                </a:solidFill>
              </a:rPr>
              <a:t>Défaut type</a:t>
            </a:r>
            <a:endParaRPr lang="fr-BE" sz="2800" dirty="0">
              <a:solidFill>
                <a:schemeClr val="accent2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214494" y="1268760"/>
            <a:ext cx="2384884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BE" sz="2000" dirty="0" smtClean="0"/>
              <a:t>Aspiration trop faible</a:t>
            </a:r>
            <a:endParaRPr lang="fr-BE" sz="2000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557223"/>
              </p:ext>
            </p:extLst>
          </p:nvPr>
        </p:nvGraphicFramePr>
        <p:xfrm>
          <a:off x="1187624" y="1468815"/>
          <a:ext cx="7629843" cy="4912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Drawing" r:id="rId4" imgW="2041200" imgH="1314000" progId="FLW3Drawing">
                  <p:embed/>
                </p:oleObj>
              </mc:Choice>
              <mc:Fallback>
                <p:oleObj name="Drawing" r:id="rId4" imgW="2041200" imgH="1314000" progId="FLW3Drawing">
                  <p:embed/>
                  <p:pic>
                    <p:nvPicPr>
                      <p:cNvPr id="1843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468815"/>
                        <a:ext cx="7629843" cy="4912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sz="2800" dirty="0" smtClean="0">
                <a:solidFill>
                  <a:schemeClr val="accent1"/>
                </a:solidFill>
              </a:rPr>
              <a:t>Courbe granulométrique – </a:t>
            </a:r>
            <a:r>
              <a:rPr lang="fr-BE" sz="2800" dirty="0" smtClean="0">
                <a:solidFill>
                  <a:schemeClr val="accent2"/>
                </a:solidFill>
              </a:rPr>
              <a:t>Défaut type</a:t>
            </a:r>
            <a:endParaRPr lang="fr-BE" sz="2800" dirty="0">
              <a:solidFill>
                <a:schemeClr val="accent2"/>
              </a:solidFill>
            </a:endParaRPr>
          </a:p>
        </p:txBody>
      </p:sp>
      <p:graphicFrame>
        <p:nvGraphicFramePr>
          <p:cNvPr id="5" name="Grafiek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19613"/>
              </p:ext>
            </p:extLst>
          </p:nvPr>
        </p:nvGraphicFramePr>
        <p:xfrm>
          <a:off x="4716016" y="1772815"/>
          <a:ext cx="4176464" cy="4032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afiek 1">
            <a:extLst>
              <a:ext uri="{FF2B5EF4-FFF2-40B4-BE49-F238E27FC236}">
                <a16:creationId xmlns:a16="http://schemas.microsoft.com/office/drawing/2014/main" id="{0552F667-7A4A-4417-9162-349FDF34C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5151872"/>
              </p:ext>
            </p:extLst>
          </p:nvPr>
        </p:nvGraphicFramePr>
        <p:xfrm>
          <a:off x="323528" y="1772815"/>
          <a:ext cx="4104456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881120" y="1259672"/>
            <a:ext cx="1123769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BE" sz="2000" dirty="0" smtClean="0"/>
              <a:t>Standard</a:t>
            </a:r>
            <a:endParaRPr lang="fr-BE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6109331" y="1259672"/>
            <a:ext cx="1614481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BE" sz="2000" dirty="0" smtClean="0"/>
              <a:t>Ajout excessif</a:t>
            </a: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27270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Seuil d’élimination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27584" y="1412776"/>
            <a:ext cx="6912768" cy="389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6213" indent="-1762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  <a:buClr>
                <a:srgbClr val="000000"/>
              </a:buClr>
              <a:buSzPct val="100000"/>
            </a:pPr>
            <a:r>
              <a:rPr lang="en-US" altLang="fr-FR" sz="2800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Dessablage</a:t>
            </a:r>
            <a:r>
              <a:rPr lang="en-US" altLang="fr-FR" sz="28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</a:p>
          <a:p>
            <a:pPr>
              <a:spcAft>
                <a:spcPct val="15000"/>
              </a:spcAft>
              <a:buClr>
                <a:srgbClr val="000000"/>
              </a:buClr>
              <a:buSzPct val="100000"/>
            </a:pPr>
            <a:r>
              <a:rPr lang="en-US" altLang="fr-FR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1/3 </a:t>
            </a:r>
            <a:r>
              <a:rPr lang="en-US" altLang="fr-FR" sz="2800" dirty="0">
                <a:solidFill>
                  <a:srgbClr val="000000"/>
                </a:solidFill>
                <a:latin typeface="Arial" panose="020B0604020202020204" pitchFamily="34" charset="0"/>
              </a:rPr>
              <a:t>de la dimension </a:t>
            </a:r>
            <a:r>
              <a:rPr lang="en-US" altLang="fr-FR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nominale</a:t>
            </a:r>
            <a:endParaRPr lang="en-US" altLang="fr-FR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ct val="15000"/>
              </a:spcAft>
              <a:buClr>
                <a:srgbClr val="000000"/>
              </a:buClr>
              <a:buSzPct val="100000"/>
            </a:pPr>
            <a:endParaRPr lang="en-US" altLang="fr-FR" sz="2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ct val="15000"/>
              </a:spcAft>
              <a:buClr>
                <a:srgbClr val="000000"/>
              </a:buClr>
              <a:buSzPct val="100000"/>
            </a:pPr>
            <a:r>
              <a:rPr lang="en-US" altLang="fr-FR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Décalaminage</a:t>
            </a:r>
            <a:r>
              <a:rPr lang="en-US" altLang="fr-FR" sz="2800" b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fr-FR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préparation</a:t>
            </a:r>
            <a:r>
              <a:rPr lang="en-US" altLang="fr-FR" sz="2800" b="1" dirty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altLang="fr-FR" sz="28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surface : </a:t>
            </a:r>
          </a:p>
          <a:p>
            <a:pPr>
              <a:spcAft>
                <a:spcPct val="15000"/>
              </a:spcAft>
              <a:buClr>
                <a:srgbClr val="000000"/>
              </a:buClr>
              <a:buSzPct val="100000"/>
            </a:pPr>
            <a:r>
              <a:rPr lang="en-US" altLang="fr-FR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1/4 </a:t>
            </a:r>
            <a:r>
              <a:rPr lang="en-US" altLang="fr-FR" sz="2800" dirty="0">
                <a:solidFill>
                  <a:srgbClr val="000000"/>
                </a:solidFill>
                <a:latin typeface="Arial" panose="020B0604020202020204" pitchFamily="34" charset="0"/>
              </a:rPr>
              <a:t>de la dimension </a:t>
            </a:r>
            <a:r>
              <a:rPr lang="en-US" altLang="fr-FR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nominale</a:t>
            </a:r>
            <a:endParaRPr lang="en-US" altLang="fr-FR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ct val="15000"/>
              </a:spcAft>
              <a:buClr>
                <a:srgbClr val="000000"/>
              </a:buClr>
              <a:buSzPct val="100000"/>
            </a:pPr>
            <a:endParaRPr lang="en-US" altLang="fr-FR" sz="2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ct val="15000"/>
              </a:spcAft>
              <a:buClr>
                <a:srgbClr val="000000"/>
              </a:buClr>
              <a:buSzPct val="100000"/>
            </a:pPr>
            <a:r>
              <a:rPr lang="en-US" altLang="fr-FR" sz="2800" b="1" dirty="0">
                <a:solidFill>
                  <a:srgbClr val="000000"/>
                </a:solidFill>
                <a:latin typeface="Arial" panose="020B0604020202020204" pitchFamily="34" charset="0"/>
              </a:rPr>
              <a:t>Shot </a:t>
            </a:r>
            <a:r>
              <a:rPr lang="en-US" altLang="fr-FR" sz="28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Peening : </a:t>
            </a:r>
          </a:p>
          <a:p>
            <a:pPr>
              <a:spcAft>
                <a:spcPct val="15000"/>
              </a:spcAft>
              <a:buClr>
                <a:srgbClr val="000000"/>
              </a:buClr>
              <a:buSzPct val="100000"/>
            </a:pPr>
            <a:r>
              <a:rPr lang="en-US" altLang="fr-FR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1/2 </a:t>
            </a:r>
            <a:r>
              <a:rPr lang="en-US" altLang="fr-FR" sz="2800" dirty="0">
                <a:solidFill>
                  <a:srgbClr val="000000"/>
                </a:solidFill>
                <a:latin typeface="Arial" panose="020B0604020202020204" pitchFamily="34" charset="0"/>
              </a:rPr>
              <a:t>de la dimension </a:t>
            </a:r>
            <a:r>
              <a:rPr lang="en-US" altLang="fr-FR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nominale</a:t>
            </a:r>
            <a:endParaRPr lang="en-US" altLang="fr-FR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Dépoussiéreur – Fonctionnement</a:t>
            </a:r>
            <a:endParaRPr lang="fr-BE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538732"/>
              </p:ext>
            </p:extLst>
          </p:nvPr>
        </p:nvGraphicFramePr>
        <p:xfrm>
          <a:off x="611560" y="1124744"/>
          <a:ext cx="7834858" cy="4968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Drawing" r:id="rId4" imgW="2429509" imgH="1540983" progId="FLW3Drawing">
                  <p:embed/>
                </p:oleObj>
              </mc:Choice>
              <mc:Fallback>
                <p:oleObj name="Drawing" r:id="rId4" imgW="2429509" imgH="1540983" progId="FLW3Drawing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124744"/>
                        <a:ext cx="7834858" cy="4968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388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Dépoussiéreur – </a:t>
            </a:r>
            <a:r>
              <a:rPr lang="fr-BE" sz="2800" dirty="0" smtClean="0">
                <a:solidFill>
                  <a:srgbClr val="FF0000"/>
                </a:solidFill>
              </a:rPr>
              <a:t>Altération des manches</a:t>
            </a:r>
            <a:endParaRPr lang="fr-BE" sz="2800" dirty="0">
              <a:solidFill>
                <a:srgbClr val="FF0000"/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736267"/>
              </p:ext>
            </p:extLst>
          </p:nvPr>
        </p:nvGraphicFramePr>
        <p:xfrm>
          <a:off x="251520" y="1152546"/>
          <a:ext cx="8606036" cy="479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Drawing" r:id="rId4" imgW="2710162" imgH="1513076" progId="FLW3Drawing">
                  <p:embed/>
                </p:oleObj>
              </mc:Choice>
              <mc:Fallback>
                <p:oleObj name="Drawing" r:id="rId4" imgW="2710162" imgH="1513076" progId="FLW3Drawing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152546"/>
                        <a:ext cx="8606036" cy="4796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43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Dépoussiéreur – </a:t>
            </a:r>
            <a:r>
              <a:rPr lang="fr-BE" sz="2800" dirty="0" smtClean="0">
                <a:solidFill>
                  <a:srgbClr val="FF0000"/>
                </a:solidFill>
              </a:rPr>
              <a:t>Défaut de fonctionnement</a:t>
            </a:r>
            <a:endParaRPr lang="fr-BE" sz="28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039900"/>
              </p:ext>
            </p:extLst>
          </p:nvPr>
        </p:nvGraphicFramePr>
        <p:xfrm>
          <a:off x="629562" y="1196752"/>
          <a:ext cx="7884876" cy="4718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Drawing" r:id="rId4" imgW="2491200" imgH="1490400" progId="FLW3Drawing">
                  <p:embed/>
                </p:oleObj>
              </mc:Choice>
              <mc:Fallback>
                <p:oleObj name="Drawing" r:id="rId4" imgW="2491200" imgH="1490400" progId="FLW3Drawing">
                  <p:embed/>
                  <p:pic>
                    <p:nvPicPr>
                      <p:cNvPr id="2253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562" y="1196752"/>
                        <a:ext cx="7884876" cy="4718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496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Type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 lnSpcReduction="10000"/>
          </a:bodyPr>
          <a:lstStyle/>
          <a:p>
            <a:r>
              <a:rPr lang="fr-BE" dirty="0" smtClean="0"/>
              <a:t>Petites billes d’acier</a:t>
            </a:r>
          </a:p>
          <a:p>
            <a:r>
              <a:rPr lang="fr-BE" dirty="0" smtClean="0"/>
              <a:t>La gamme se décline en différentes :</a:t>
            </a:r>
          </a:p>
          <a:p>
            <a:pPr lvl="1"/>
            <a:r>
              <a:rPr lang="fr-BE" dirty="0"/>
              <a:t>Formes : rondes ou angulaires</a:t>
            </a:r>
          </a:p>
          <a:p>
            <a:pPr lvl="1"/>
            <a:r>
              <a:rPr lang="fr-BE" dirty="0"/>
              <a:t>Duretés : 40 – 65 HRC</a:t>
            </a:r>
          </a:p>
          <a:p>
            <a:pPr lvl="1"/>
            <a:r>
              <a:rPr lang="fr-BE" dirty="0"/>
              <a:t>Tailles : 0,3 à 2,8 </a:t>
            </a:r>
            <a:r>
              <a:rPr lang="fr-BE" dirty="0" smtClean="0"/>
              <a:t>mm</a:t>
            </a:r>
          </a:p>
          <a:p>
            <a:r>
              <a:rPr lang="fr-BE" dirty="0" smtClean="0"/>
              <a:t>Le choix se fait en fonction :</a:t>
            </a:r>
          </a:p>
          <a:p>
            <a:pPr lvl="1"/>
            <a:r>
              <a:rPr lang="fr-BE" dirty="0" smtClean="0"/>
              <a:t>De l’application (décalaminage, préparation de surface, </a:t>
            </a:r>
            <a:r>
              <a:rPr lang="fr-BE" dirty="0" err="1" smtClean="0"/>
              <a:t>shotpeening</a:t>
            </a:r>
            <a:r>
              <a:rPr lang="fr-BE" dirty="0" smtClean="0"/>
              <a:t>, dessablage,…) ;</a:t>
            </a:r>
          </a:p>
          <a:p>
            <a:pPr lvl="1"/>
            <a:r>
              <a:rPr lang="fr-BE" dirty="0" smtClean="0"/>
              <a:t>Des pièces à grenailler  ;</a:t>
            </a:r>
          </a:p>
          <a:p>
            <a:pPr lvl="1"/>
            <a:r>
              <a:rPr lang="fr-BE" dirty="0" smtClean="0"/>
              <a:t>De la machine.</a:t>
            </a:r>
          </a:p>
          <a:p>
            <a:r>
              <a:rPr lang="fr-BE" dirty="0" smtClean="0"/>
              <a:t>Fournisseurs de grenailles : </a:t>
            </a:r>
          </a:p>
          <a:p>
            <a:pPr lvl="1"/>
            <a:r>
              <a:rPr lang="fr-BE" dirty="0" err="1" smtClean="0"/>
              <a:t>Winoa</a:t>
            </a:r>
            <a:r>
              <a:rPr lang="fr-BE" dirty="0" smtClean="0"/>
              <a:t> ;</a:t>
            </a:r>
            <a:endParaRPr lang="fr-BE" dirty="0"/>
          </a:p>
          <a:p>
            <a:pPr lvl="1"/>
            <a:r>
              <a:rPr lang="fr-BE" dirty="0" smtClean="0"/>
              <a:t>Ervin </a:t>
            </a:r>
            <a:r>
              <a:rPr lang="fr-BE" dirty="0" err="1" smtClean="0"/>
              <a:t>Amasteel</a:t>
            </a:r>
            <a:r>
              <a:rPr lang="fr-BE" dirty="0" smtClean="0"/>
              <a:t>.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385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Dépoussiéreur – </a:t>
            </a:r>
            <a:r>
              <a:rPr lang="fr-BE" sz="2800" dirty="0" smtClean="0">
                <a:solidFill>
                  <a:srgbClr val="FF0000"/>
                </a:solidFill>
              </a:rPr>
              <a:t>Défaut de fonctionnement</a:t>
            </a:r>
            <a:endParaRPr lang="fr-BE" sz="2800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20768"/>
            <a:ext cx="3809453" cy="432914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72000" y="1628800"/>
            <a:ext cx="39604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Perturbation du mélange opératoire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Mélange opératoire trop gros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Augmentation de la consommation de grenaille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Accélération de l’usure de la machine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Décalage des points chauds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Diminution du taux de recouvrement.</a:t>
            </a:r>
            <a:endParaRPr lang="fr-BE" sz="1500" dirty="0"/>
          </a:p>
        </p:txBody>
      </p:sp>
      <p:sp>
        <p:nvSpPr>
          <p:cNvPr id="6" name="ZoneTexte 5"/>
          <p:cNvSpPr txBox="1"/>
          <p:nvPr/>
        </p:nvSpPr>
        <p:spPr>
          <a:xfrm>
            <a:off x="4572000" y="4198729"/>
            <a:ext cx="39604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Perturbation du mélange opératoire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Mélange opératoire trop fin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Accélération de l’usure de la machine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Décalage des points chauds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BE" sz="1500" dirty="0" smtClean="0"/>
              <a:t>Diminution de l’efficacité de grenaillage.</a:t>
            </a:r>
            <a:endParaRPr lang="fr-BE" sz="1500" dirty="0"/>
          </a:p>
        </p:txBody>
      </p:sp>
    </p:spTree>
    <p:extLst>
      <p:ext uri="{BB962C8B-B14F-4D97-AF65-F5344CB8AC3E}">
        <p14:creationId xmlns:p14="http://schemas.microsoft.com/office/powerpoint/2010/main" val="304265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Dépoussiéreur – </a:t>
            </a:r>
            <a:r>
              <a:rPr lang="fr-BE" sz="3000" dirty="0" smtClean="0">
                <a:solidFill>
                  <a:srgbClr val="FF0000"/>
                </a:solidFill>
              </a:rPr>
              <a:t>précaution et sécurité</a:t>
            </a:r>
            <a:endParaRPr lang="fr-BE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b="1" dirty="0"/>
              <a:t>Généralités</a:t>
            </a:r>
            <a:endParaRPr lang="fr-B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000" dirty="0"/>
              <a:t>Les particules &lt; 200 µm sont inflammables (combustion lente</a:t>
            </a:r>
            <a:r>
              <a:rPr lang="fr-BE" sz="2000" dirty="0" smtClean="0"/>
              <a:t>) ;</a:t>
            </a:r>
            <a:endParaRPr lang="fr-BE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000" dirty="0"/>
              <a:t>Risque d'explosion lorsque la concentration est entre 20 et 30 </a:t>
            </a:r>
            <a:r>
              <a:rPr lang="fr-BE" sz="2000" dirty="0" smtClean="0"/>
              <a:t>gr/m3.</a:t>
            </a:r>
            <a:endParaRPr lang="fr-BE" sz="2000" dirty="0"/>
          </a:p>
          <a:p>
            <a:pPr marL="0" indent="0">
              <a:buNone/>
            </a:pPr>
            <a:endParaRPr lang="fr-BE" sz="2000" b="1" dirty="0" smtClean="0"/>
          </a:p>
          <a:p>
            <a:pPr marL="0" indent="0">
              <a:buNone/>
            </a:pPr>
            <a:r>
              <a:rPr lang="fr-BE" b="1" dirty="0" smtClean="0"/>
              <a:t>Préconisations</a:t>
            </a:r>
            <a:endParaRPr lang="fr-B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000" dirty="0"/>
              <a:t>Vidange régulière de la trémie </a:t>
            </a:r>
            <a:r>
              <a:rPr lang="fr-BE" sz="2000" dirty="0" smtClean="0"/>
              <a:t>poussière ;</a:t>
            </a:r>
            <a:endParaRPr lang="fr-BE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000" dirty="0"/>
              <a:t>Mise à la terre du </a:t>
            </a:r>
            <a:r>
              <a:rPr lang="fr-BE" sz="2000" dirty="0" smtClean="0"/>
              <a:t>dépoussiéreur ;</a:t>
            </a:r>
            <a:endParaRPr lang="fr-BE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000" dirty="0"/>
              <a:t>Sondage des tuyauteries lors des visites préventives de </a:t>
            </a:r>
            <a:r>
              <a:rPr lang="fr-BE" sz="2000" dirty="0" smtClean="0"/>
              <a:t>l'installation ;</a:t>
            </a:r>
            <a:endParaRPr lang="fr-BE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sz="2000" dirty="0"/>
              <a:t>Eviter toute trace d'humidité et de graisse sur les pièces =&gt; risque accru de colmatage des </a:t>
            </a:r>
            <a:r>
              <a:rPr lang="fr-BE" sz="2000" dirty="0" smtClean="0"/>
              <a:t>filtres.</a:t>
            </a: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13431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516" y="7075"/>
            <a:ext cx="9144000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fr-BE" b="1" dirty="0" smtClean="0">
                <a:solidFill>
                  <a:schemeClr val="tx2"/>
                </a:solidFill>
              </a:rPr>
              <a:t>Formation Grenaillage</a:t>
            </a:r>
            <a:endParaRPr lang="fr-BE" b="1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BE" b="1" dirty="0" smtClean="0">
                <a:solidFill>
                  <a:schemeClr val="bg1">
                    <a:lumMod val="50000"/>
                  </a:schemeClr>
                </a:solidFill>
              </a:rPr>
              <a:t>Sommaire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Grenaille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Machine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b="1" dirty="0" smtClean="0">
                <a:solidFill>
                  <a:srgbClr val="FF0000"/>
                </a:solidFill>
              </a:rPr>
              <a:t>Rôle de l’opérateur</a:t>
            </a:r>
          </a:p>
        </p:txBody>
      </p:sp>
    </p:spTree>
    <p:extLst>
      <p:ext uri="{BB962C8B-B14F-4D97-AF65-F5344CB8AC3E}">
        <p14:creationId xmlns:p14="http://schemas.microsoft.com/office/powerpoint/2010/main" val="9529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l’opérateur</a:t>
            </a:r>
            <a:endParaRPr lang="fr-BE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79912" y="1124744"/>
            <a:ext cx="4824536" cy="497738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dirty="0" smtClean="0"/>
              <a:t>Alimentation de la grenailleuse</a:t>
            </a:r>
          </a:p>
          <a:p>
            <a:pPr marL="0" indent="0">
              <a:lnSpc>
                <a:spcPct val="150000"/>
              </a:lnSpc>
              <a:buNone/>
            </a:pPr>
            <a:endParaRPr lang="fr-BE" sz="8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dirty="0" smtClean="0"/>
              <a:t>Suivi des paramètres de production</a:t>
            </a:r>
          </a:p>
          <a:p>
            <a:pPr marL="0" indent="0">
              <a:lnSpc>
                <a:spcPct val="150000"/>
              </a:lnSpc>
              <a:buNone/>
            </a:pPr>
            <a:endParaRPr lang="fr-BE" sz="8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dirty="0" smtClean="0"/>
              <a:t>Maintenir la machine en bon état de fonctionnement</a:t>
            </a:r>
          </a:p>
          <a:p>
            <a:pPr marL="0" indent="0">
              <a:buNone/>
            </a:pPr>
            <a:endParaRPr lang="fr-B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8" y="1484784"/>
            <a:ext cx="307077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39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2286000"/>
            <a:ext cx="8733600" cy="389272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l’opérateur : </a:t>
            </a:r>
            <a:r>
              <a:rPr lang="fr-BE" dirty="0" smtClean="0">
                <a:solidFill>
                  <a:schemeClr val="accent1"/>
                </a:solidFill>
              </a:rPr>
              <a:t>Efficacité</a:t>
            </a:r>
            <a:endParaRPr lang="fr-BE" sz="3000" dirty="0">
              <a:solidFill>
                <a:schemeClr val="accent1"/>
              </a:solidFill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3" y="1143000"/>
            <a:ext cx="3598036" cy="214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5157192"/>
            <a:ext cx="1368152" cy="90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0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Rôle de l’opérateur : </a:t>
            </a:r>
            <a:r>
              <a:rPr lang="fr-BE" sz="2800" dirty="0" smtClean="0">
                <a:solidFill>
                  <a:schemeClr val="accent1"/>
                </a:solidFill>
              </a:rPr>
              <a:t>Alimentation de la grenailleuse</a:t>
            </a:r>
            <a:endParaRPr lang="fr-BE" sz="24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9"/>
            <a:ext cx="8003232" cy="4104455"/>
          </a:xfrm>
        </p:spPr>
        <p:txBody>
          <a:bodyPr anchor="t"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fr-BE" dirty="0"/>
              <a:t>E</a:t>
            </a:r>
            <a:r>
              <a:rPr lang="fr-BE" dirty="0" smtClean="0"/>
              <a:t>valuation de la contenance d’une machine ;</a:t>
            </a:r>
          </a:p>
          <a:p>
            <a:pPr marL="0" indent="0" algn="just">
              <a:buNone/>
            </a:pPr>
            <a:r>
              <a:rPr lang="fr-BE" dirty="0" smtClean="0"/>
              <a:t>	</a:t>
            </a:r>
            <a:r>
              <a:rPr lang="fr-BE" dirty="0" smtClean="0">
                <a:solidFill>
                  <a:schemeClr val="accent2"/>
                </a:solidFill>
              </a:rPr>
              <a:t>Nombre de turbines x CV x 12 x 2,5</a:t>
            </a:r>
          </a:p>
          <a:p>
            <a:pPr marL="0" indent="0" algn="just">
              <a:buNone/>
            </a:pPr>
            <a:endParaRPr lang="fr-BE" dirty="0" smtClean="0"/>
          </a:p>
          <a:p>
            <a:pPr marL="0" indent="0" algn="just">
              <a:buNone/>
            </a:pPr>
            <a:endParaRPr lang="fr-BE" dirty="0"/>
          </a:p>
          <a:p>
            <a:pPr marL="0" indent="0" algn="just">
              <a:buNone/>
            </a:pPr>
            <a:endParaRPr lang="fr-BE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fr-BE" dirty="0" smtClean="0"/>
              <a:t>Lors du remplissage d’une machine vide :</a:t>
            </a:r>
          </a:p>
          <a:p>
            <a:pPr marL="342900" lvl="1" indent="0" algn="just">
              <a:buNone/>
            </a:pPr>
            <a:r>
              <a:rPr lang="fr-BE" sz="2400" dirty="0" smtClean="0"/>
              <a:t>Ajouter 500 kg pour chaque vis sans fin et 500 kg pour chaque élévateur</a:t>
            </a: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843808" y="2564904"/>
            <a:ext cx="2176463" cy="671513"/>
          </a:xfrm>
          <a:prstGeom prst="rect">
            <a:avLst/>
          </a:prstGeom>
          <a:solidFill>
            <a:srgbClr val="FFFFD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nl-BE" altLang="fr-FR" sz="1800" dirty="0" err="1" smtClean="0">
                <a:latin typeface="+mn-lt"/>
              </a:rPr>
              <a:t>Approximativement</a:t>
            </a:r>
            <a:endParaRPr lang="nl-BE" altLang="fr-FR" sz="1800" dirty="0" smtClean="0">
              <a:latin typeface="+mn-lt"/>
            </a:endParaRPr>
          </a:p>
          <a:p>
            <a:r>
              <a:rPr lang="nl-BE" altLang="fr-FR" sz="1800" dirty="0" smtClean="0">
                <a:latin typeface="+mn-lt"/>
              </a:rPr>
              <a:t>12 kg/min/</a:t>
            </a:r>
            <a:r>
              <a:rPr lang="nl-BE" altLang="fr-FR" sz="1800" dirty="0" err="1" smtClean="0">
                <a:latin typeface="+mn-lt"/>
              </a:rPr>
              <a:t>Amp</a:t>
            </a:r>
            <a:r>
              <a:rPr lang="nl-BE" altLang="fr-FR" sz="1800" dirty="0" smtClean="0">
                <a:latin typeface="+mn-lt"/>
              </a:rPr>
              <a:t> </a:t>
            </a:r>
            <a:r>
              <a:rPr lang="nl-BE" altLang="fr-FR" sz="1800" dirty="0" err="1" smtClean="0">
                <a:latin typeface="+mn-lt"/>
              </a:rPr>
              <a:t>utile</a:t>
            </a:r>
            <a:endParaRPr lang="nl-BE" altLang="fr-FR" sz="1800" dirty="0">
              <a:latin typeface="+mn-lt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4860032" y="2204864"/>
            <a:ext cx="0" cy="1936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BE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36096" y="2560182"/>
            <a:ext cx="2448272" cy="671513"/>
          </a:xfrm>
          <a:prstGeom prst="rect">
            <a:avLst/>
          </a:prstGeom>
          <a:solidFill>
            <a:srgbClr val="FFFFD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nl-BE" altLang="fr-FR" sz="1800" dirty="0" smtClean="0">
                <a:latin typeface="+mn-lt"/>
              </a:rPr>
              <a:t>2,5 pour </a:t>
            </a:r>
            <a:r>
              <a:rPr lang="nl-BE" altLang="fr-FR" sz="1800" dirty="0" err="1" smtClean="0">
                <a:latin typeface="+mn-lt"/>
              </a:rPr>
              <a:t>moteur</a:t>
            </a:r>
            <a:r>
              <a:rPr lang="nl-BE" altLang="fr-FR" sz="1800" dirty="0" smtClean="0">
                <a:latin typeface="+mn-lt"/>
              </a:rPr>
              <a:t> &gt; 40 CV</a:t>
            </a:r>
          </a:p>
          <a:p>
            <a:r>
              <a:rPr lang="nl-BE" altLang="fr-FR" sz="1800" dirty="0" smtClean="0">
                <a:latin typeface="+mn-lt"/>
              </a:rPr>
              <a:t>3 pour </a:t>
            </a:r>
            <a:r>
              <a:rPr lang="nl-BE" altLang="fr-FR" sz="1800" dirty="0" err="1" smtClean="0">
                <a:latin typeface="+mn-lt"/>
              </a:rPr>
              <a:t>moteur</a:t>
            </a:r>
            <a:r>
              <a:rPr lang="nl-BE" altLang="fr-FR" sz="1800" dirty="0" smtClean="0">
                <a:latin typeface="+mn-lt"/>
              </a:rPr>
              <a:t> &gt; 40 CV</a:t>
            </a:r>
            <a:endParaRPr lang="nl-BE" alt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41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Rôle de l’opérateur : </a:t>
            </a:r>
            <a:r>
              <a:rPr lang="fr-BE" sz="2800" dirty="0" smtClean="0">
                <a:solidFill>
                  <a:schemeClr val="accent1"/>
                </a:solidFill>
              </a:rPr>
              <a:t>Règle d’addition en fonctionnement</a:t>
            </a:r>
            <a:endParaRPr lang="fr-BE" sz="24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340769"/>
            <a:ext cx="8003232" cy="4104455"/>
          </a:xfrm>
        </p:spPr>
        <p:txBody>
          <a:bodyPr anchor="t"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dirty="0" smtClean="0"/>
              <a:t>Ajout fréquent </a:t>
            </a:r>
            <a:r>
              <a:rPr lang="fr-BE" dirty="0"/>
              <a:t>et par petites quantités de 5 à 10% de la contenance </a:t>
            </a:r>
            <a:r>
              <a:rPr lang="fr-BE" dirty="0" smtClean="0"/>
              <a:t>totale 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dirty="0" smtClean="0"/>
              <a:t>Une machine vide doit être remplie avec un mélange opératoire reconstitué, jamais avec 100% de grenaille neuve.</a:t>
            </a:r>
          </a:p>
        </p:txBody>
      </p:sp>
    </p:spTree>
    <p:extLst>
      <p:ext uri="{BB962C8B-B14F-4D97-AF65-F5344CB8AC3E}">
        <p14:creationId xmlns:p14="http://schemas.microsoft.com/office/powerpoint/2010/main" val="301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481109" y="1891927"/>
            <a:ext cx="592617" cy="48635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Tamis</a:t>
            </a: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1066913" y="1891927"/>
            <a:ext cx="1211117" cy="48635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030" b="1">
                <a:solidFill>
                  <a:srgbClr val="F32D3B"/>
                </a:solidFill>
                <a:latin typeface="Tahoma" panose="020B0604030504040204" pitchFamily="34" charset="0"/>
              </a:rPr>
              <a:t>Mél op</a:t>
            </a:r>
          </a:p>
          <a:p>
            <a:pPr algn="ctr"/>
            <a:r>
              <a:rPr lang="en-US" altLang="fr-FR" sz="1030" b="1">
                <a:solidFill>
                  <a:srgbClr val="F32D3B"/>
                </a:solidFill>
                <a:latin typeface="Tahoma" panose="020B0604030504040204" pitchFamily="34" charset="0"/>
              </a:rPr>
              <a:t> %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2271219" y="1891927"/>
            <a:ext cx="828300" cy="48635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030" b="1">
                <a:solidFill>
                  <a:srgbClr val="941CAC"/>
                </a:solidFill>
                <a:latin typeface="Tahoma" panose="020B0604030504040204" pitchFamily="34" charset="0"/>
              </a:rPr>
              <a:t>Sép air</a:t>
            </a:r>
          </a:p>
          <a:p>
            <a:pPr algn="ctr"/>
            <a:r>
              <a:rPr lang="en-US" altLang="fr-FR" sz="1030" b="1">
                <a:solidFill>
                  <a:srgbClr val="941CAC"/>
                </a:solidFill>
                <a:latin typeface="Tahoma" panose="020B0604030504040204" pitchFamily="34" charset="0"/>
              </a:rPr>
              <a:t>%</a:t>
            </a:r>
          </a:p>
        </p:txBody>
      </p:sp>
      <p:sp>
        <p:nvSpPr>
          <p:cNvPr id="24583" name="Rectangle 6"/>
          <p:cNvSpPr>
            <a:spLocks noChangeArrowheads="1"/>
          </p:cNvSpPr>
          <p:nvPr/>
        </p:nvSpPr>
        <p:spPr bwMode="auto">
          <a:xfrm>
            <a:off x="3092708" y="1891927"/>
            <a:ext cx="828300" cy="48635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030" b="1">
                <a:solidFill>
                  <a:srgbClr val="00E700"/>
                </a:solidFill>
                <a:latin typeface="Tahoma" panose="020B0604030504040204" pitchFamily="34" charset="0"/>
              </a:rPr>
              <a:t>Dép</a:t>
            </a:r>
          </a:p>
          <a:p>
            <a:pPr algn="ctr"/>
            <a:r>
              <a:rPr lang="en-US" altLang="fr-FR" sz="1030" b="1">
                <a:solidFill>
                  <a:srgbClr val="00E700"/>
                </a:solidFill>
                <a:latin typeface="Tahoma" panose="020B0604030504040204" pitchFamily="34" charset="0"/>
              </a:rPr>
              <a:t>%</a:t>
            </a:r>
          </a:p>
        </p:txBody>
      </p:sp>
      <p:sp>
        <p:nvSpPr>
          <p:cNvPr id="24584" name="Rectangle 7"/>
          <p:cNvSpPr>
            <a:spLocks noChangeArrowheads="1"/>
          </p:cNvSpPr>
          <p:nvPr/>
        </p:nvSpPr>
        <p:spPr bwMode="auto">
          <a:xfrm>
            <a:off x="481109" y="2372833"/>
            <a:ext cx="592617" cy="20298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2,26</a:t>
            </a:r>
          </a:p>
        </p:txBody>
      </p:sp>
      <p:sp>
        <p:nvSpPr>
          <p:cNvPr id="24585" name="Rectangle 8"/>
          <p:cNvSpPr>
            <a:spLocks noChangeArrowheads="1"/>
          </p:cNvSpPr>
          <p:nvPr/>
        </p:nvSpPr>
        <p:spPr bwMode="auto">
          <a:xfrm>
            <a:off x="1066913" y="2372833"/>
            <a:ext cx="1211117" cy="2029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586" name="Rectangle 9"/>
          <p:cNvSpPr>
            <a:spLocks noChangeArrowheads="1"/>
          </p:cNvSpPr>
          <p:nvPr/>
        </p:nvSpPr>
        <p:spPr bwMode="auto">
          <a:xfrm>
            <a:off x="2271219" y="2372833"/>
            <a:ext cx="828300" cy="2029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587" name="Rectangle 10"/>
          <p:cNvSpPr>
            <a:spLocks noChangeArrowheads="1"/>
          </p:cNvSpPr>
          <p:nvPr/>
        </p:nvSpPr>
        <p:spPr bwMode="auto">
          <a:xfrm>
            <a:off x="3092708" y="2372833"/>
            <a:ext cx="828300" cy="2029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588" name="Rectangle 11"/>
          <p:cNvSpPr>
            <a:spLocks noChangeArrowheads="1"/>
          </p:cNvSpPr>
          <p:nvPr/>
        </p:nvSpPr>
        <p:spPr bwMode="auto">
          <a:xfrm>
            <a:off x="481109" y="2569009"/>
            <a:ext cx="592617" cy="2043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2,00</a:t>
            </a:r>
          </a:p>
        </p:txBody>
      </p:sp>
      <p:sp>
        <p:nvSpPr>
          <p:cNvPr id="24589" name="Rectangle 12"/>
          <p:cNvSpPr>
            <a:spLocks noChangeArrowheads="1"/>
          </p:cNvSpPr>
          <p:nvPr/>
        </p:nvSpPr>
        <p:spPr bwMode="auto">
          <a:xfrm>
            <a:off x="1066913" y="2569009"/>
            <a:ext cx="1211117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590" name="Rectangle 13"/>
          <p:cNvSpPr>
            <a:spLocks noChangeArrowheads="1"/>
          </p:cNvSpPr>
          <p:nvPr/>
        </p:nvSpPr>
        <p:spPr bwMode="auto">
          <a:xfrm>
            <a:off x="2271219" y="2569009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591" name="Rectangle 14"/>
          <p:cNvSpPr>
            <a:spLocks noChangeArrowheads="1"/>
          </p:cNvSpPr>
          <p:nvPr/>
        </p:nvSpPr>
        <p:spPr bwMode="auto">
          <a:xfrm>
            <a:off x="3092708" y="2569009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592" name="Rectangle 15"/>
          <p:cNvSpPr>
            <a:spLocks noChangeArrowheads="1"/>
          </p:cNvSpPr>
          <p:nvPr/>
        </p:nvSpPr>
        <p:spPr bwMode="auto">
          <a:xfrm>
            <a:off x="481109" y="2766547"/>
            <a:ext cx="592617" cy="20298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1,7</a:t>
            </a:r>
          </a:p>
        </p:txBody>
      </p:sp>
      <p:sp>
        <p:nvSpPr>
          <p:cNvPr id="24593" name="Rectangle 16"/>
          <p:cNvSpPr>
            <a:spLocks noChangeArrowheads="1"/>
          </p:cNvSpPr>
          <p:nvPr/>
        </p:nvSpPr>
        <p:spPr bwMode="auto">
          <a:xfrm>
            <a:off x="1066913" y="2766547"/>
            <a:ext cx="1211117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594" name="Rectangle 17"/>
          <p:cNvSpPr>
            <a:spLocks noChangeArrowheads="1"/>
          </p:cNvSpPr>
          <p:nvPr/>
        </p:nvSpPr>
        <p:spPr bwMode="auto">
          <a:xfrm>
            <a:off x="2271219" y="2766547"/>
            <a:ext cx="828300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595" name="Rectangle 18"/>
          <p:cNvSpPr>
            <a:spLocks noChangeArrowheads="1"/>
          </p:cNvSpPr>
          <p:nvPr/>
        </p:nvSpPr>
        <p:spPr bwMode="auto">
          <a:xfrm>
            <a:off x="3092708" y="2766547"/>
            <a:ext cx="828300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596" name="Rectangle 19"/>
          <p:cNvSpPr>
            <a:spLocks noChangeArrowheads="1"/>
          </p:cNvSpPr>
          <p:nvPr/>
        </p:nvSpPr>
        <p:spPr bwMode="auto">
          <a:xfrm>
            <a:off x="481109" y="2962724"/>
            <a:ext cx="592617" cy="2043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1,4</a:t>
            </a:r>
          </a:p>
        </p:txBody>
      </p:sp>
      <p:sp>
        <p:nvSpPr>
          <p:cNvPr id="24597" name="Rectangle 20"/>
          <p:cNvSpPr>
            <a:spLocks noChangeArrowheads="1"/>
          </p:cNvSpPr>
          <p:nvPr/>
        </p:nvSpPr>
        <p:spPr bwMode="auto">
          <a:xfrm>
            <a:off x="1066913" y="2962724"/>
            <a:ext cx="1211117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598" name="Rectangle 21"/>
          <p:cNvSpPr>
            <a:spLocks noChangeArrowheads="1"/>
          </p:cNvSpPr>
          <p:nvPr/>
        </p:nvSpPr>
        <p:spPr bwMode="auto">
          <a:xfrm>
            <a:off x="2271219" y="2962724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599" name="Rectangle 22"/>
          <p:cNvSpPr>
            <a:spLocks noChangeArrowheads="1"/>
          </p:cNvSpPr>
          <p:nvPr/>
        </p:nvSpPr>
        <p:spPr bwMode="auto">
          <a:xfrm>
            <a:off x="3092708" y="2962724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00" name="Rectangle 23"/>
          <p:cNvSpPr>
            <a:spLocks noChangeArrowheads="1"/>
          </p:cNvSpPr>
          <p:nvPr/>
        </p:nvSpPr>
        <p:spPr bwMode="auto">
          <a:xfrm>
            <a:off x="481109" y="3160263"/>
            <a:ext cx="592617" cy="2043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1,18</a:t>
            </a:r>
          </a:p>
        </p:txBody>
      </p:sp>
      <p:sp>
        <p:nvSpPr>
          <p:cNvPr id="24601" name="Rectangle 24"/>
          <p:cNvSpPr>
            <a:spLocks noChangeArrowheads="1"/>
          </p:cNvSpPr>
          <p:nvPr/>
        </p:nvSpPr>
        <p:spPr bwMode="auto">
          <a:xfrm>
            <a:off x="1066913" y="3160263"/>
            <a:ext cx="1211117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602" name="Rectangle 25"/>
          <p:cNvSpPr>
            <a:spLocks noChangeArrowheads="1"/>
          </p:cNvSpPr>
          <p:nvPr/>
        </p:nvSpPr>
        <p:spPr bwMode="auto">
          <a:xfrm>
            <a:off x="2271219" y="3160263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03" name="Rectangle 26"/>
          <p:cNvSpPr>
            <a:spLocks noChangeArrowheads="1"/>
          </p:cNvSpPr>
          <p:nvPr/>
        </p:nvSpPr>
        <p:spPr bwMode="auto">
          <a:xfrm>
            <a:off x="3092708" y="3160263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04" name="Rectangle 27"/>
          <p:cNvSpPr>
            <a:spLocks noChangeArrowheads="1"/>
          </p:cNvSpPr>
          <p:nvPr/>
        </p:nvSpPr>
        <p:spPr bwMode="auto">
          <a:xfrm>
            <a:off x="481109" y="3357801"/>
            <a:ext cx="592617" cy="20298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1,00</a:t>
            </a:r>
          </a:p>
        </p:txBody>
      </p:sp>
      <p:sp>
        <p:nvSpPr>
          <p:cNvPr id="24605" name="Rectangle 28"/>
          <p:cNvSpPr>
            <a:spLocks noChangeArrowheads="1"/>
          </p:cNvSpPr>
          <p:nvPr/>
        </p:nvSpPr>
        <p:spPr bwMode="auto">
          <a:xfrm>
            <a:off x="1066913" y="3357801"/>
            <a:ext cx="1211117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0.5</a:t>
            </a:r>
          </a:p>
        </p:txBody>
      </p:sp>
      <p:sp>
        <p:nvSpPr>
          <p:cNvPr id="24606" name="Rectangle 29"/>
          <p:cNvSpPr>
            <a:spLocks noChangeArrowheads="1"/>
          </p:cNvSpPr>
          <p:nvPr/>
        </p:nvSpPr>
        <p:spPr bwMode="auto">
          <a:xfrm>
            <a:off x="2271219" y="3357801"/>
            <a:ext cx="828300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07" name="Rectangle 30"/>
          <p:cNvSpPr>
            <a:spLocks noChangeArrowheads="1"/>
          </p:cNvSpPr>
          <p:nvPr/>
        </p:nvSpPr>
        <p:spPr bwMode="auto">
          <a:xfrm>
            <a:off x="3092708" y="3357801"/>
            <a:ext cx="828300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08" name="Rectangle 31"/>
          <p:cNvSpPr>
            <a:spLocks noChangeArrowheads="1"/>
          </p:cNvSpPr>
          <p:nvPr/>
        </p:nvSpPr>
        <p:spPr bwMode="auto">
          <a:xfrm>
            <a:off x="481109" y="3553978"/>
            <a:ext cx="592617" cy="2043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0,85</a:t>
            </a:r>
          </a:p>
        </p:txBody>
      </p:sp>
      <p:sp>
        <p:nvSpPr>
          <p:cNvPr id="24609" name="Rectangle 32"/>
          <p:cNvSpPr>
            <a:spLocks noChangeArrowheads="1"/>
          </p:cNvSpPr>
          <p:nvPr/>
        </p:nvSpPr>
        <p:spPr bwMode="auto">
          <a:xfrm>
            <a:off x="1066913" y="3553978"/>
            <a:ext cx="1211117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49</a:t>
            </a:r>
          </a:p>
        </p:txBody>
      </p:sp>
      <p:sp>
        <p:nvSpPr>
          <p:cNvPr id="24610" name="Rectangle 33"/>
          <p:cNvSpPr>
            <a:spLocks noChangeArrowheads="1"/>
          </p:cNvSpPr>
          <p:nvPr/>
        </p:nvSpPr>
        <p:spPr bwMode="auto">
          <a:xfrm>
            <a:off x="2271219" y="3553978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11" name="Rectangle 34"/>
          <p:cNvSpPr>
            <a:spLocks noChangeArrowheads="1"/>
          </p:cNvSpPr>
          <p:nvPr/>
        </p:nvSpPr>
        <p:spPr bwMode="auto">
          <a:xfrm>
            <a:off x="3092708" y="3553978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12" name="Rectangle 35"/>
          <p:cNvSpPr>
            <a:spLocks noChangeArrowheads="1"/>
          </p:cNvSpPr>
          <p:nvPr/>
        </p:nvSpPr>
        <p:spPr bwMode="auto">
          <a:xfrm>
            <a:off x="481109" y="3751517"/>
            <a:ext cx="592617" cy="2043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0,60</a:t>
            </a:r>
          </a:p>
        </p:txBody>
      </p:sp>
      <p:sp>
        <p:nvSpPr>
          <p:cNvPr id="24613" name="Rectangle 36"/>
          <p:cNvSpPr>
            <a:spLocks noChangeArrowheads="1"/>
          </p:cNvSpPr>
          <p:nvPr/>
        </p:nvSpPr>
        <p:spPr bwMode="auto">
          <a:xfrm>
            <a:off x="1066913" y="3751517"/>
            <a:ext cx="1211117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20</a:t>
            </a:r>
          </a:p>
        </p:txBody>
      </p:sp>
      <p:sp>
        <p:nvSpPr>
          <p:cNvPr id="24614" name="Rectangle 37"/>
          <p:cNvSpPr>
            <a:spLocks noChangeArrowheads="1"/>
          </p:cNvSpPr>
          <p:nvPr/>
        </p:nvSpPr>
        <p:spPr bwMode="auto">
          <a:xfrm>
            <a:off x="2271219" y="3751517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941CAC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615" name="Rectangle 38"/>
          <p:cNvSpPr>
            <a:spLocks noChangeArrowheads="1"/>
          </p:cNvSpPr>
          <p:nvPr/>
        </p:nvSpPr>
        <p:spPr bwMode="auto">
          <a:xfrm>
            <a:off x="3092708" y="3751517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16" name="Rectangle 39"/>
          <p:cNvSpPr>
            <a:spLocks noChangeArrowheads="1"/>
          </p:cNvSpPr>
          <p:nvPr/>
        </p:nvSpPr>
        <p:spPr bwMode="auto">
          <a:xfrm>
            <a:off x="481109" y="3949055"/>
            <a:ext cx="592617" cy="20298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0,42</a:t>
            </a:r>
          </a:p>
        </p:txBody>
      </p:sp>
      <p:sp>
        <p:nvSpPr>
          <p:cNvPr id="24617" name="Rectangle 40"/>
          <p:cNvSpPr>
            <a:spLocks noChangeArrowheads="1"/>
          </p:cNvSpPr>
          <p:nvPr/>
        </p:nvSpPr>
        <p:spPr bwMode="auto">
          <a:xfrm>
            <a:off x="1066913" y="3949055"/>
            <a:ext cx="1211117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24618" name="Rectangle 41"/>
          <p:cNvSpPr>
            <a:spLocks noChangeArrowheads="1"/>
          </p:cNvSpPr>
          <p:nvPr/>
        </p:nvSpPr>
        <p:spPr bwMode="auto">
          <a:xfrm>
            <a:off x="2271219" y="3949055"/>
            <a:ext cx="828300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941CAC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619" name="Rectangle 42"/>
          <p:cNvSpPr>
            <a:spLocks noChangeArrowheads="1"/>
          </p:cNvSpPr>
          <p:nvPr/>
        </p:nvSpPr>
        <p:spPr bwMode="auto">
          <a:xfrm>
            <a:off x="3092708" y="3949055"/>
            <a:ext cx="828300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20" name="Rectangle 43"/>
          <p:cNvSpPr>
            <a:spLocks noChangeArrowheads="1"/>
          </p:cNvSpPr>
          <p:nvPr/>
        </p:nvSpPr>
        <p:spPr bwMode="auto">
          <a:xfrm>
            <a:off x="481109" y="4145232"/>
            <a:ext cx="592617" cy="2043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0,30</a:t>
            </a:r>
          </a:p>
        </p:txBody>
      </p:sp>
      <p:sp>
        <p:nvSpPr>
          <p:cNvPr id="24621" name="Rectangle 44"/>
          <p:cNvSpPr>
            <a:spLocks noChangeArrowheads="1"/>
          </p:cNvSpPr>
          <p:nvPr/>
        </p:nvSpPr>
        <p:spPr bwMode="auto">
          <a:xfrm>
            <a:off x="1066913" y="4145232"/>
            <a:ext cx="1211117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24622" name="Rectangle 45"/>
          <p:cNvSpPr>
            <a:spLocks noChangeArrowheads="1"/>
          </p:cNvSpPr>
          <p:nvPr/>
        </p:nvSpPr>
        <p:spPr bwMode="auto">
          <a:xfrm>
            <a:off x="2271219" y="4145232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941CAC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623" name="Rectangle 46"/>
          <p:cNvSpPr>
            <a:spLocks noChangeArrowheads="1"/>
          </p:cNvSpPr>
          <p:nvPr/>
        </p:nvSpPr>
        <p:spPr bwMode="auto">
          <a:xfrm>
            <a:off x="3092708" y="4145232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4624" name="Rectangle 47"/>
          <p:cNvSpPr>
            <a:spLocks noChangeArrowheads="1"/>
          </p:cNvSpPr>
          <p:nvPr/>
        </p:nvSpPr>
        <p:spPr bwMode="auto">
          <a:xfrm>
            <a:off x="481109" y="4342771"/>
            <a:ext cx="592617" cy="2043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0,21</a:t>
            </a:r>
          </a:p>
        </p:txBody>
      </p:sp>
      <p:sp>
        <p:nvSpPr>
          <p:cNvPr id="24625" name="Rectangle 48"/>
          <p:cNvSpPr>
            <a:spLocks noChangeArrowheads="1"/>
          </p:cNvSpPr>
          <p:nvPr/>
        </p:nvSpPr>
        <p:spPr bwMode="auto">
          <a:xfrm>
            <a:off x="1066913" y="4342771"/>
            <a:ext cx="1211117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8</a:t>
            </a:r>
          </a:p>
        </p:txBody>
      </p:sp>
      <p:sp>
        <p:nvSpPr>
          <p:cNvPr id="24626" name="Rectangle 49"/>
          <p:cNvSpPr>
            <a:spLocks noChangeArrowheads="1"/>
          </p:cNvSpPr>
          <p:nvPr/>
        </p:nvSpPr>
        <p:spPr bwMode="auto">
          <a:xfrm>
            <a:off x="2271219" y="4342771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941CAC"/>
                </a:solidFill>
                <a:latin typeface="Tahoma" panose="020B0604030504040204" pitchFamily="34" charset="0"/>
              </a:rPr>
              <a:t>6</a:t>
            </a:r>
          </a:p>
        </p:txBody>
      </p:sp>
      <p:sp>
        <p:nvSpPr>
          <p:cNvPr id="24627" name="Rectangle 50"/>
          <p:cNvSpPr>
            <a:spLocks noChangeArrowheads="1"/>
          </p:cNvSpPr>
          <p:nvPr/>
        </p:nvSpPr>
        <p:spPr bwMode="auto">
          <a:xfrm>
            <a:off x="3092708" y="4342771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00E7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628" name="Rectangle 51"/>
          <p:cNvSpPr>
            <a:spLocks noChangeArrowheads="1"/>
          </p:cNvSpPr>
          <p:nvPr/>
        </p:nvSpPr>
        <p:spPr bwMode="auto">
          <a:xfrm>
            <a:off x="481109" y="4540308"/>
            <a:ext cx="592617" cy="20298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0,15</a:t>
            </a:r>
          </a:p>
        </p:txBody>
      </p:sp>
      <p:sp>
        <p:nvSpPr>
          <p:cNvPr id="24629" name="Rectangle 52"/>
          <p:cNvSpPr>
            <a:spLocks noChangeArrowheads="1"/>
          </p:cNvSpPr>
          <p:nvPr/>
        </p:nvSpPr>
        <p:spPr bwMode="auto">
          <a:xfrm>
            <a:off x="1066913" y="4540308"/>
            <a:ext cx="1211117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10</a:t>
            </a:r>
          </a:p>
        </p:txBody>
      </p:sp>
      <p:sp>
        <p:nvSpPr>
          <p:cNvPr id="24630" name="Rectangle 53"/>
          <p:cNvSpPr>
            <a:spLocks noChangeArrowheads="1"/>
          </p:cNvSpPr>
          <p:nvPr/>
        </p:nvSpPr>
        <p:spPr bwMode="auto">
          <a:xfrm>
            <a:off x="2271219" y="4540308"/>
            <a:ext cx="828300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941CAC"/>
                </a:solidFill>
                <a:latin typeface="Tahoma" panose="020B0604030504040204" pitchFamily="34" charset="0"/>
              </a:rPr>
              <a:t>13</a:t>
            </a:r>
          </a:p>
        </p:txBody>
      </p:sp>
      <p:sp>
        <p:nvSpPr>
          <p:cNvPr id="24631" name="Rectangle 54"/>
          <p:cNvSpPr>
            <a:spLocks noChangeArrowheads="1"/>
          </p:cNvSpPr>
          <p:nvPr/>
        </p:nvSpPr>
        <p:spPr bwMode="auto">
          <a:xfrm>
            <a:off x="3092708" y="4540308"/>
            <a:ext cx="828300" cy="20298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00E700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24632" name="Rectangle 55"/>
          <p:cNvSpPr>
            <a:spLocks noChangeArrowheads="1"/>
          </p:cNvSpPr>
          <p:nvPr/>
        </p:nvSpPr>
        <p:spPr bwMode="auto">
          <a:xfrm>
            <a:off x="481109" y="4736486"/>
            <a:ext cx="592617" cy="2043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0,12</a:t>
            </a:r>
          </a:p>
        </p:txBody>
      </p:sp>
      <p:sp>
        <p:nvSpPr>
          <p:cNvPr id="24633" name="Rectangle 56"/>
          <p:cNvSpPr>
            <a:spLocks noChangeArrowheads="1"/>
          </p:cNvSpPr>
          <p:nvPr/>
        </p:nvSpPr>
        <p:spPr bwMode="auto">
          <a:xfrm>
            <a:off x="1066913" y="4736486"/>
            <a:ext cx="1211117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24634" name="Rectangle 57"/>
          <p:cNvSpPr>
            <a:spLocks noChangeArrowheads="1"/>
          </p:cNvSpPr>
          <p:nvPr/>
        </p:nvSpPr>
        <p:spPr bwMode="auto">
          <a:xfrm>
            <a:off x="2271219" y="4736486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941CAC"/>
                </a:solidFill>
                <a:latin typeface="Tahoma" panose="020B0604030504040204" pitchFamily="34" charset="0"/>
              </a:rPr>
              <a:t>49</a:t>
            </a:r>
          </a:p>
        </p:txBody>
      </p:sp>
      <p:sp>
        <p:nvSpPr>
          <p:cNvPr id="24635" name="Rectangle 58"/>
          <p:cNvSpPr>
            <a:spLocks noChangeArrowheads="1"/>
          </p:cNvSpPr>
          <p:nvPr/>
        </p:nvSpPr>
        <p:spPr bwMode="auto">
          <a:xfrm>
            <a:off x="3092708" y="4736486"/>
            <a:ext cx="828300" cy="2043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00E700"/>
                </a:solidFill>
                <a:latin typeface="Tahoma" panose="020B0604030504040204" pitchFamily="34" charset="0"/>
              </a:rPr>
              <a:t>30</a:t>
            </a:r>
          </a:p>
        </p:txBody>
      </p:sp>
      <p:sp>
        <p:nvSpPr>
          <p:cNvPr id="24636" name="Rectangle 59"/>
          <p:cNvSpPr>
            <a:spLocks noChangeArrowheads="1"/>
          </p:cNvSpPr>
          <p:nvPr/>
        </p:nvSpPr>
        <p:spPr bwMode="auto">
          <a:xfrm>
            <a:off x="481109" y="4934024"/>
            <a:ext cx="592617" cy="20298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Fond</a:t>
            </a:r>
          </a:p>
        </p:txBody>
      </p:sp>
      <p:sp>
        <p:nvSpPr>
          <p:cNvPr id="24637" name="Rectangle 60"/>
          <p:cNvSpPr>
            <a:spLocks noChangeArrowheads="1"/>
          </p:cNvSpPr>
          <p:nvPr/>
        </p:nvSpPr>
        <p:spPr bwMode="auto">
          <a:xfrm>
            <a:off x="1066913" y="4934024"/>
            <a:ext cx="1211117" cy="2029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0.5</a:t>
            </a:r>
          </a:p>
        </p:txBody>
      </p:sp>
      <p:sp>
        <p:nvSpPr>
          <p:cNvPr id="24638" name="Rectangle 61"/>
          <p:cNvSpPr>
            <a:spLocks noChangeArrowheads="1"/>
          </p:cNvSpPr>
          <p:nvPr/>
        </p:nvSpPr>
        <p:spPr bwMode="auto">
          <a:xfrm>
            <a:off x="2271219" y="4934024"/>
            <a:ext cx="828300" cy="2029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941CAC"/>
                </a:solidFill>
                <a:latin typeface="Tahoma" panose="020B0604030504040204" pitchFamily="34" charset="0"/>
              </a:rPr>
              <a:t>21</a:t>
            </a:r>
          </a:p>
        </p:txBody>
      </p:sp>
      <p:sp>
        <p:nvSpPr>
          <p:cNvPr id="24639" name="Rectangle 62"/>
          <p:cNvSpPr>
            <a:spLocks noChangeArrowheads="1"/>
          </p:cNvSpPr>
          <p:nvPr/>
        </p:nvSpPr>
        <p:spPr bwMode="auto">
          <a:xfrm>
            <a:off x="3092708" y="4934024"/>
            <a:ext cx="828300" cy="2029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00E700"/>
                </a:solidFill>
                <a:latin typeface="Tahoma" panose="020B0604030504040204" pitchFamily="34" charset="0"/>
              </a:rPr>
              <a:t>65</a:t>
            </a:r>
          </a:p>
        </p:txBody>
      </p:sp>
      <p:sp>
        <p:nvSpPr>
          <p:cNvPr id="24640" name="Rectangle 63"/>
          <p:cNvSpPr>
            <a:spLocks noChangeArrowheads="1"/>
          </p:cNvSpPr>
          <p:nvPr/>
        </p:nvSpPr>
        <p:spPr bwMode="auto">
          <a:xfrm>
            <a:off x="481109" y="5131563"/>
            <a:ext cx="592617" cy="33241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201" b="1">
                <a:solidFill>
                  <a:srgbClr val="000000"/>
                </a:solidFill>
                <a:latin typeface="Tahoma" panose="020B0604030504040204" pitchFamily="34" charset="0"/>
              </a:rPr>
              <a:t>Total</a:t>
            </a:r>
          </a:p>
        </p:txBody>
      </p:sp>
      <p:sp>
        <p:nvSpPr>
          <p:cNvPr id="24641" name="Rectangle 64"/>
          <p:cNvSpPr>
            <a:spLocks noChangeArrowheads="1"/>
          </p:cNvSpPr>
          <p:nvPr/>
        </p:nvSpPr>
        <p:spPr bwMode="auto">
          <a:xfrm>
            <a:off x="1066913" y="5131563"/>
            <a:ext cx="1211117" cy="33241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F32D3B"/>
                </a:solidFill>
                <a:latin typeface="Tahoma" panose="020B0604030504040204" pitchFamily="34" charset="0"/>
              </a:rPr>
              <a:t>100 %</a:t>
            </a:r>
          </a:p>
        </p:txBody>
      </p:sp>
      <p:sp>
        <p:nvSpPr>
          <p:cNvPr id="24642" name="Rectangle 65"/>
          <p:cNvSpPr>
            <a:spLocks noChangeArrowheads="1"/>
          </p:cNvSpPr>
          <p:nvPr/>
        </p:nvSpPr>
        <p:spPr bwMode="auto">
          <a:xfrm>
            <a:off x="2271219" y="5131563"/>
            <a:ext cx="828300" cy="33241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941CAC"/>
                </a:solidFill>
                <a:latin typeface="Tahoma" panose="020B0604030504040204" pitchFamily="34" charset="0"/>
              </a:rPr>
              <a:t>100 %</a:t>
            </a:r>
          </a:p>
        </p:txBody>
      </p:sp>
      <p:sp>
        <p:nvSpPr>
          <p:cNvPr id="24643" name="Rectangle 66"/>
          <p:cNvSpPr>
            <a:spLocks noChangeArrowheads="1"/>
          </p:cNvSpPr>
          <p:nvPr/>
        </p:nvSpPr>
        <p:spPr bwMode="auto">
          <a:xfrm>
            <a:off x="3092708" y="5131563"/>
            <a:ext cx="828300" cy="33241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1" b="1">
                <a:solidFill>
                  <a:srgbClr val="00E700"/>
                </a:solidFill>
                <a:latin typeface="Tahoma" panose="020B0604030504040204" pitchFamily="34" charset="0"/>
              </a:rPr>
              <a:t>100 %</a:t>
            </a:r>
          </a:p>
        </p:txBody>
      </p:sp>
      <p:sp>
        <p:nvSpPr>
          <p:cNvPr id="24645" name="Rectangle 68"/>
          <p:cNvSpPr>
            <a:spLocks noChangeArrowheads="1"/>
          </p:cNvSpPr>
          <p:nvPr/>
        </p:nvSpPr>
        <p:spPr bwMode="auto">
          <a:xfrm>
            <a:off x="4859658" y="4938111"/>
            <a:ext cx="2830934" cy="18664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fr-FR" sz="1030" b="1">
                <a:solidFill>
                  <a:srgbClr val="002C7C"/>
                </a:solidFill>
                <a:latin typeface="Tahoma" panose="020B0604030504040204" pitchFamily="34" charset="0"/>
              </a:rPr>
              <a:t>Dimension d'élimination théorique: 0,21mm</a:t>
            </a:r>
          </a:p>
        </p:txBody>
      </p:sp>
      <p:sp>
        <p:nvSpPr>
          <p:cNvPr id="24646" name="Rectangle 69"/>
          <p:cNvSpPr>
            <a:spLocks noChangeArrowheads="1"/>
          </p:cNvSpPr>
          <p:nvPr/>
        </p:nvSpPr>
        <p:spPr bwMode="auto">
          <a:xfrm>
            <a:off x="4897803" y="5241912"/>
            <a:ext cx="2573453" cy="18664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fr-FR" sz="1030" b="1">
                <a:solidFill>
                  <a:srgbClr val="002C7C"/>
                </a:solidFill>
                <a:latin typeface="Tahoma" panose="020B0604030504040204" pitchFamily="34" charset="0"/>
              </a:rPr>
              <a:t>Dimension d'élimination réelle: 0,19mm</a:t>
            </a:r>
          </a:p>
        </p:txBody>
      </p:sp>
      <p:sp>
        <p:nvSpPr>
          <p:cNvPr id="53319" name="Text Box 71"/>
          <p:cNvSpPr txBox="1">
            <a:spLocks noChangeArrowheads="1"/>
          </p:cNvSpPr>
          <p:nvPr/>
        </p:nvSpPr>
        <p:spPr bwMode="auto">
          <a:xfrm>
            <a:off x="1200218" y="1201581"/>
            <a:ext cx="6886609" cy="463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347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graphicFrame>
        <p:nvGraphicFramePr>
          <p:cNvPr id="24578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458465"/>
              </p:ext>
            </p:extLst>
          </p:nvPr>
        </p:nvGraphicFramePr>
        <p:xfrm>
          <a:off x="3995936" y="1556792"/>
          <a:ext cx="4958903" cy="318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Drawing" r:id="rId3" imgW="1461600" imgH="939600" progId="FLW3Drawing">
                  <p:embed/>
                </p:oleObj>
              </mc:Choice>
              <mc:Fallback>
                <p:oleObj name="Drawing" r:id="rId3" imgW="1461600" imgH="939600" progId="FLW3Drawing">
                  <p:embed/>
                  <p:pic>
                    <p:nvPicPr>
                      <p:cNvPr id="24578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1556792"/>
                        <a:ext cx="4958903" cy="3187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itre 1"/>
          <p:cNvSpPr txBox="1">
            <a:spLocks/>
          </p:cNvSpPr>
          <p:nvPr/>
        </p:nvSpPr>
        <p:spPr>
          <a:xfrm>
            <a:off x="0" y="-261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l’opérateur : </a:t>
            </a:r>
            <a:r>
              <a:rPr lang="fr-BE" sz="2800" dirty="0" smtClean="0">
                <a:solidFill>
                  <a:schemeClr val="accent1"/>
                </a:solidFill>
              </a:rPr>
              <a:t>Analyse granulométrique</a:t>
            </a:r>
            <a:endParaRPr lang="fr-B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9" name="Text Box 71"/>
          <p:cNvSpPr txBox="1">
            <a:spLocks noChangeArrowheads="1"/>
          </p:cNvSpPr>
          <p:nvPr/>
        </p:nvSpPr>
        <p:spPr bwMode="auto">
          <a:xfrm>
            <a:off x="1200218" y="1201581"/>
            <a:ext cx="6886609" cy="463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347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72" name="Titre 1"/>
          <p:cNvSpPr txBox="1">
            <a:spLocks/>
          </p:cNvSpPr>
          <p:nvPr/>
        </p:nvSpPr>
        <p:spPr>
          <a:xfrm>
            <a:off x="0" y="-261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l’opérateur : </a:t>
            </a:r>
            <a:r>
              <a:rPr lang="fr-BE" sz="2800" dirty="0" smtClean="0">
                <a:solidFill>
                  <a:schemeClr val="accent1"/>
                </a:solidFill>
              </a:rPr>
              <a:t>Importance des ajouts de grenaille</a:t>
            </a:r>
            <a:endParaRPr lang="fr-BE" sz="2400" dirty="0">
              <a:solidFill>
                <a:schemeClr val="accent1"/>
              </a:solidFill>
            </a:endParaRPr>
          </a:p>
        </p:txBody>
      </p:sp>
      <p:graphicFrame>
        <p:nvGraphicFramePr>
          <p:cNvPr id="7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75907"/>
              </p:ext>
            </p:extLst>
          </p:nvPr>
        </p:nvGraphicFramePr>
        <p:xfrm>
          <a:off x="467544" y="1140389"/>
          <a:ext cx="7920880" cy="5091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Drawing" r:id="rId3" imgW="2199600" imgH="1414800" progId="FLW3Drawing">
                  <p:embed/>
                </p:oleObj>
              </mc:Choice>
              <mc:Fallback>
                <p:oleObj name="Drawing" r:id="rId3" imgW="2199600" imgH="1414800" progId="FLW3Drawing">
                  <p:embed/>
                  <p:pic>
                    <p:nvPicPr>
                      <p:cNvPr id="2560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140389"/>
                        <a:ext cx="7920880" cy="5091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kstvak 9"/>
          <p:cNvSpPr txBox="1">
            <a:spLocks noChangeArrowheads="1"/>
          </p:cNvSpPr>
          <p:nvPr/>
        </p:nvSpPr>
        <p:spPr bwMode="auto">
          <a:xfrm>
            <a:off x="5292080" y="1761636"/>
            <a:ext cx="2428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400" b="1" dirty="0" err="1">
                <a:solidFill>
                  <a:srgbClr val="0077BA"/>
                </a:solidFill>
                <a:latin typeface="Arial" panose="020B0604020202020204" pitchFamily="34" charset="0"/>
              </a:rPr>
              <a:t>rajout</a:t>
            </a:r>
            <a:r>
              <a:rPr lang="en-US" altLang="fr-FR" sz="1400" b="1" dirty="0">
                <a:solidFill>
                  <a:srgbClr val="0077BA"/>
                </a:solidFill>
                <a:latin typeface="Arial" panose="020B0604020202020204" pitchFamily="34" charset="0"/>
              </a:rPr>
              <a:t> </a:t>
            </a:r>
            <a:r>
              <a:rPr lang="en-US" altLang="fr-FR" sz="1400" b="1" dirty="0" smtClean="0">
                <a:solidFill>
                  <a:srgbClr val="0077BA"/>
                </a:solidFill>
                <a:latin typeface="Arial" panose="020B0604020202020204" pitchFamily="34" charset="0"/>
              </a:rPr>
              <a:t>important</a:t>
            </a:r>
            <a:endParaRPr lang="en-US" altLang="fr-FR" sz="1400" b="1" dirty="0">
              <a:solidFill>
                <a:srgbClr val="0077BA"/>
              </a:solidFill>
              <a:latin typeface="Arial" panose="020B0604020202020204" pitchFamily="34" charset="0"/>
            </a:endParaRPr>
          </a:p>
        </p:txBody>
      </p:sp>
      <p:sp>
        <p:nvSpPr>
          <p:cNvPr id="74" name="Tekstvak 11"/>
          <p:cNvSpPr txBox="1">
            <a:spLocks noChangeArrowheads="1"/>
          </p:cNvSpPr>
          <p:nvPr/>
        </p:nvSpPr>
        <p:spPr bwMode="auto">
          <a:xfrm>
            <a:off x="6012160" y="4077072"/>
            <a:ext cx="1928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fr-FR" sz="1400" b="1" dirty="0" err="1" smtClean="0">
                <a:solidFill>
                  <a:srgbClr val="00B050"/>
                </a:solidFill>
                <a:latin typeface="Arial" panose="020B0604020202020204" pitchFamily="34" charset="0"/>
              </a:rPr>
              <a:t>rajout</a:t>
            </a:r>
            <a:r>
              <a:rPr lang="en-US" altLang="fr-FR" sz="14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fr-FR" sz="1400" b="1" dirty="0" err="1">
                <a:solidFill>
                  <a:srgbClr val="00B050"/>
                </a:solidFill>
                <a:latin typeface="Arial" panose="020B0604020202020204" pitchFamily="34" charset="0"/>
              </a:rPr>
              <a:t>insuffisant</a:t>
            </a:r>
            <a:endParaRPr lang="en-US" altLang="fr-FR" sz="14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75" name="Tekstvak 10"/>
          <p:cNvSpPr txBox="1">
            <a:spLocks noChangeArrowheads="1"/>
          </p:cNvSpPr>
          <p:nvPr/>
        </p:nvSpPr>
        <p:spPr bwMode="auto">
          <a:xfrm>
            <a:off x="3851920" y="3337828"/>
            <a:ext cx="1928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fr-FR" sz="1400" b="1" dirty="0">
                <a:solidFill>
                  <a:srgbClr val="FF0000"/>
                </a:solidFill>
                <a:latin typeface="Arial" panose="020B0604020202020204" pitchFamily="34" charset="0"/>
              </a:rPr>
              <a:t>MO ok</a:t>
            </a:r>
          </a:p>
        </p:txBody>
      </p:sp>
    </p:spTree>
    <p:extLst>
      <p:ext uri="{BB962C8B-B14F-4D97-AF65-F5344CB8AC3E}">
        <p14:creationId xmlns:p14="http://schemas.microsoft.com/office/powerpoint/2010/main" val="387169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9" name="Text Box 71"/>
          <p:cNvSpPr txBox="1">
            <a:spLocks noChangeArrowheads="1"/>
          </p:cNvSpPr>
          <p:nvPr/>
        </p:nvSpPr>
        <p:spPr bwMode="auto">
          <a:xfrm>
            <a:off x="1200218" y="1201581"/>
            <a:ext cx="6886609" cy="463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347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+mn-lt"/>
              </a:rPr>
              <a:t>Relevés</a:t>
            </a:r>
            <a:r>
              <a:rPr lang="en-US" sz="32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+mn-lt"/>
              </a:rPr>
              <a:t>journaliers</a:t>
            </a:r>
            <a:r>
              <a:rPr lang="en-US" sz="3200" dirty="0" smtClean="0">
                <a:solidFill>
                  <a:srgbClr val="000000"/>
                </a:solidFill>
                <a:latin typeface="+mn-lt"/>
              </a:rPr>
              <a:t> :</a:t>
            </a:r>
            <a:endParaRPr lang="en-US" sz="3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2" name="Titre 1"/>
          <p:cNvSpPr txBox="1">
            <a:spLocks/>
          </p:cNvSpPr>
          <p:nvPr/>
        </p:nvSpPr>
        <p:spPr>
          <a:xfrm>
            <a:off x="0" y="-261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l’opérateur : </a:t>
            </a:r>
            <a:r>
              <a:rPr lang="fr-BE" sz="2800" dirty="0" smtClean="0">
                <a:solidFill>
                  <a:schemeClr val="accent1"/>
                </a:solidFill>
              </a:rPr>
              <a:t>suivi de la consommation</a:t>
            </a:r>
            <a:endParaRPr lang="fr-BE" sz="2400" dirty="0">
              <a:solidFill>
                <a:schemeClr val="accent1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01192" y="1916832"/>
            <a:ext cx="987425" cy="56673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400" b="1">
                <a:solidFill>
                  <a:srgbClr val="000000"/>
                </a:solidFill>
                <a:latin typeface="Tahoma" panose="020B0604030504040204" pitchFamily="34" charset="0"/>
              </a:rPr>
              <a:t>Dates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580680" y="1916832"/>
            <a:ext cx="2032000" cy="56673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0" b="1">
                <a:solidFill>
                  <a:srgbClr val="F32D3B"/>
                </a:solidFill>
                <a:latin typeface="Tahoma" panose="020B0604030504040204" pitchFamily="34" charset="0"/>
              </a:rPr>
              <a:t>Qté grenaille </a:t>
            </a:r>
          </a:p>
          <a:p>
            <a:pPr algn="ctr"/>
            <a:r>
              <a:rPr lang="en-US" altLang="fr-FR" sz="1200" b="1">
                <a:solidFill>
                  <a:srgbClr val="F32D3B"/>
                </a:solidFill>
                <a:latin typeface="Tahoma" panose="020B0604030504040204" pitchFamily="34" charset="0"/>
              </a:rPr>
              <a:t>neuve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604742" y="1916832"/>
            <a:ext cx="1703388" cy="56673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0" b="1" dirty="0" err="1">
                <a:solidFill>
                  <a:srgbClr val="941CAC"/>
                </a:solidFill>
                <a:latin typeface="Tahoma" panose="020B0604030504040204" pitchFamily="34" charset="0"/>
              </a:rPr>
              <a:t>Heures</a:t>
            </a:r>
            <a:r>
              <a:rPr lang="en-US" altLang="fr-FR" sz="1200" b="1" dirty="0">
                <a:solidFill>
                  <a:srgbClr val="941CAC"/>
                </a:solidFill>
                <a:latin typeface="Tahoma" panose="020B0604030504040204" pitchFamily="34" charset="0"/>
              </a:rPr>
              <a:t> </a:t>
            </a:r>
            <a:r>
              <a:rPr lang="en-US" altLang="fr-FR" sz="1200" b="1" dirty="0" err="1">
                <a:solidFill>
                  <a:srgbClr val="941CAC"/>
                </a:solidFill>
                <a:latin typeface="Tahoma" panose="020B0604030504040204" pitchFamily="34" charset="0"/>
              </a:rPr>
              <a:t>grenaillage</a:t>
            </a:r>
            <a:endParaRPr lang="en-US" altLang="fr-FR" sz="1200" b="1" dirty="0">
              <a:solidFill>
                <a:srgbClr val="941CAC"/>
              </a:solidFill>
              <a:latin typeface="Tahoma" panose="020B0604030504040204" pitchFamily="34" charset="0"/>
            </a:endParaRPr>
          </a:p>
          <a:p>
            <a:pPr algn="ctr"/>
            <a:r>
              <a:rPr lang="en-US" altLang="fr-FR" sz="1200" b="1" dirty="0">
                <a:solidFill>
                  <a:srgbClr val="941CAC"/>
                </a:solidFill>
                <a:latin typeface="Tahoma" panose="020B0604030504040204" pitchFamily="34" charset="0"/>
              </a:rPr>
              <a:t>effectives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300192" y="1916832"/>
            <a:ext cx="1384300" cy="56673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200" b="1">
                <a:solidFill>
                  <a:srgbClr val="00E700"/>
                </a:solidFill>
                <a:latin typeface="Tahoma" panose="020B0604030504040204" pitchFamily="34" charset="0"/>
              </a:rPr>
              <a:t>Tonnage</a:t>
            </a:r>
          </a:p>
          <a:p>
            <a:pPr algn="ctr"/>
            <a:r>
              <a:rPr lang="en-US" altLang="fr-FR" sz="1200" b="1">
                <a:solidFill>
                  <a:srgbClr val="00E700"/>
                </a:solidFill>
                <a:latin typeface="Tahoma" panose="020B0604030504040204" pitchFamily="34" charset="0"/>
              </a:rPr>
              <a:t>pièces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601192" y="2475632"/>
            <a:ext cx="987425" cy="6508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400" b="1">
                <a:solidFill>
                  <a:srgbClr val="000000"/>
                </a:solidFill>
                <a:latin typeface="Tahoma" panose="020B0604030504040204" pitchFamily="34" charset="0"/>
              </a:rPr>
              <a:t>06/10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580680" y="2475632"/>
            <a:ext cx="2032000" cy="6508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250 kg/ eq1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175 kg/eq2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250 kg/eq3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604742" y="2475632"/>
            <a:ext cx="1703388" cy="6508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7,6 H/eq1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7,4 H/eq2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7,4 H/eq3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300192" y="2475632"/>
            <a:ext cx="1384300" cy="6508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00E700"/>
                </a:solidFill>
                <a:latin typeface="Tahoma" panose="020B0604030504040204" pitchFamily="34" charset="0"/>
              </a:rPr>
              <a:t>224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601192" y="3118570"/>
            <a:ext cx="987425" cy="6508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400" b="1">
                <a:solidFill>
                  <a:srgbClr val="000000"/>
                </a:solidFill>
                <a:latin typeface="Tahoma" panose="020B0604030504040204" pitchFamily="34" charset="0"/>
              </a:rPr>
              <a:t>07/10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2580680" y="3118570"/>
            <a:ext cx="2032000" cy="6508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125 kg/ eq1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150 kg/eq2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250 kg/eq3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604742" y="3118570"/>
            <a:ext cx="1703388" cy="6508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4,8 H/eq1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6,2 H/eq2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7,4 H/eq3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300192" y="3118570"/>
            <a:ext cx="1384300" cy="6508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00E700"/>
                </a:solidFill>
                <a:latin typeface="Tahoma" panose="020B0604030504040204" pitchFamily="34" charset="0"/>
              </a:rPr>
              <a:t>159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601192" y="3761507"/>
            <a:ext cx="987425" cy="6508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400" b="1">
                <a:solidFill>
                  <a:srgbClr val="000000"/>
                </a:solidFill>
                <a:latin typeface="Tahoma" panose="020B0604030504040204" pitchFamily="34" charset="0"/>
              </a:rPr>
              <a:t>08/10</a:t>
            </a: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2580680" y="3761507"/>
            <a:ext cx="2032000" cy="6508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250 kg/ eq1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175 kg/eq2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275 kg/eq3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4604742" y="3761507"/>
            <a:ext cx="1703388" cy="6508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7,2 H/eq1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7,2 H/eq2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7,7 H/eq3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300192" y="3761507"/>
            <a:ext cx="1384300" cy="6508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00E700"/>
                </a:solidFill>
                <a:latin typeface="Tahoma" panose="020B0604030504040204" pitchFamily="34" charset="0"/>
              </a:rPr>
              <a:t>234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1601192" y="4404445"/>
            <a:ext cx="987425" cy="64928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400" b="1">
                <a:solidFill>
                  <a:srgbClr val="000000"/>
                </a:solidFill>
                <a:latin typeface="Tahoma" panose="020B0604030504040204" pitchFamily="34" charset="0"/>
              </a:rPr>
              <a:t>09/10</a:t>
            </a: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2580680" y="4404445"/>
            <a:ext cx="2032000" cy="64928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250 kg/ eq1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175 kg/eq2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250 kg/eq3</a:t>
            </a:r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4604742" y="4404445"/>
            <a:ext cx="1703388" cy="64928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7,6 H/eq1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7,2 H/eq2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7,4 H/eq3</a:t>
            </a:r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6300192" y="4404445"/>
            <a:ext cx="1384300" cy="64928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00E700"/>
                </a:solidFill>
                <a:latin typeface="Tahoma" panose="020B0604030504040204" pitchFamily="34" charset="0"/>
              </a:rPr>
              <a:t>203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601192" y="5047382"/>
            <a:ext cx="987425" cy="64928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400" b="1">
                <a:solidFill>
                  <a:srgbClr val="000000"/>
                </a:solidFill>
                <a:latin typeface="Tahoma" panose="020B0604030504040204" pitchFamily="34" charset="0"/>
              </a:rPr>
              <a:t>10/10</a:t>
            </a: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2580680" y="5047382"/>
            <a:ext cx="2032000" cy="6492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250 kg/ eq1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150 kg/eq2</a:t>
            </a:r>
          </a:p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125 kg/eq3</a:t>
            </a: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4604742" y="5047382"/>
            <a:ext cx="1703388" cy="6492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7,6 H/eq1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6,8 H/eq2</a:t>
            </a:r>
          </a:p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4,7 H/eq3</a:t>
            </a: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6300192" y="5047382"/>
            <a:ext cx="1384300" cy="6492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00E700"/>
                </a:solidFill>
                <a:latin typeface="Tahoma" panose="020B0604030504040204" pitchFamily="34" charset="0"/>
              </a:rPr>
              <a:t>113</a:t>
            </a:r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1601192" y="5690320"/>
            <a:ext cx="987425" cy="44291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400" b="1">
                <a:solidFill>
                  <a:srgbClr val="000000"/>
                </a:solidFill>
                <a:latin typeface="Tahoma" panose="020B0604030504040204" pitchFamily="34" charset="0"/>
              </a:rPr>
              <a:t>Semaine</a:t>
            </a:r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2580680" y="5690320"/>
            <a:ext cx="2032000" cy="4429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F32D3B"/>
                </a:solidFill>
                <a:latin typeface="Tahoma" panose="020B0604030504040204" pitchFamily="34" charset="0"/>
              </a:rPr>
              <a:t>3100 kg</a:t>
            </a:r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4604742" y="5690320"/>
            <a:ext cx="1703388" cy="4429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941CAC"/>
                </a:solidFill>
                <a:latin typeface="Tahoma" panose="020B0604030504040204" pitchFamily="34" charset="0"/>
              </a:rPr>
              <a:t>104,2 H</a:t>
            </a:r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6300192" y="5690320"/>
            <a:ext cx="1384300" cy="4429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marL="71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400" b="1">
                <a:solidFill>
                  <a:srgbClr val="00E700"/>
                </a:solidFill>
                <a:latin typeface="Tahoma" panose="020B0604030504040204" pitchFamily="34" charset="0"/>
              </a:rPr>
              <a:t>933 tonnes</a:t>
            </a:r>
          </a:p>
        </p:txBody>
      </p:sp>
    </p:spTree>
    <p:extLst>
      <p:ext uri="{BB962C8B-B14F-4D97-AF65-F5344CB8AC3E}">
        <p14:creationId xmlns:p14="http://schemas.microsoft.com/office/powerpoint/2010/main" val="24372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Processus de fabrication</a:t>
            </a:r>
            <a:endParaRPr lang="fr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7250272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01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re 1"/>
          <p:cNvSpPr txBox="1">
            <a:spLocks/>
          </p:cNvSpPr>
          <p:nvPr/>
        </p:nvSpPr>
        <p:spPr>
          <a:xfrm>
            <a:off x="0" y="-261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l’opérateur : </a:t>
            </a:r>
            <a:r>
              <a:rPr lang="fr-BE" sz="2800" dirty="0">
                <a:solidFill>
                  <a:schemeClr val="accent1"/>
                </a:solidFill>
              </a:rPr>
              <a:t>S</a:t>
            </a:r>
            <a:r>
              <a:rPr lang="fr-BE" sz="2800" dirty="0" smtClean="0">
                <a:solidFill>
                  <a:schemeClr val="accent1"/>
                </a:solidFill>
              </a:rPr>
              <a:t>uivi de la consommation</a:t>
            </a:r>
            <a:endParaRPr lang="fr-BE" sz="2400" dirty="0">
              <a:solidFill>
                <a:schemeClr val="accent1"/>
              </a:solidFill>
            </a:endParaRPr>
          </a:p>
        </p:txBody>
      </p:sp>
      <p:graphicFrame>
        <p:nvGraphicFramePr>
          <p:cNvPr id="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272583"/>
              </p:ext>
            </p:extLst>
          </p:nvPr>
        </p:nvGraphicFramePr>
        <p:xfrm>
          <a:off x="611560" y="1140389"/>
          <a:ext cx="7920880" cy="513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Drawing" r:id="rId3" imgW="2286000" imgH="1483200" progId="FLW3Drawing">
                  <p:embed/>
                </p:oleObj>
              </mc:Choice>
              <mc:Fallback>
                <p:oleObj name="Drawing" r:id="rId3" imgW="2286000" imgH="1483200" progId="FLW3Drawing">
                  <p:embed/>
                  <p:pic>
                    <p:nvPicPr>
                      <p:cNvPr id="2662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140389"/>
                        <a:ext cx="7920880" cy="5136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7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re 1"/>
          <p:cNvSpPr txBox="1">
            <a:spLocks/>
          </p:cNvSpPr>
          <p:nvPr/>
        </p:nvSpPr>
        <p:spPr>
          <a:xfrm>
            <a:off x="0" y="-2612"/>
            <a:ext cx="9144000" cy="1415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l’opérateur : </a:t>
            </a:r>
          </a:p>
          <a:p>
            <a:pPr fontAlgn="auto">
              <a:spcAft>
                <a:spcPts val="0"/>
              </a:spcAft>
            </a:pPr>
            <a:r>
              <a:rPr lang="fr-BE" sz="2800" dirty="0" smtClean="0">
                <a:solidFill>
                  <a:schemeClr val="accent1"/>
                </a:solidFill>
              </a:rPr>
              <a:t>Les 5 commandements du grenailleur</a:t>
            </a:r>
            <a:endParaRPr lang="fr-BE" sz="2400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727" y="1412775"/>
            <a:ext cx="867645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Aft>
                <a:spcPct val="15000"/>
              </a:spcAft>
              <a:buClr>
                <a:srgbClr val="000000"/>
              </a:buClr>
              <a:buSzPct val="100000"/>
              <a:buFont typeface="+mj-lt"/>
              <a:buAutoNum type="arabicParenR"/>
            </a:pPr>
            <a:r>
              <a:rPr lang="en-US" altLang="fr-FR" sz="3200" dirty="0">
                <a:solidFill>
                  <a:srgbClr val="DA0030"/>
                </a:solidFill>
                <a:latin typeface="+mn-lt"/>
              </a:rPr>
              <a:t>M</a:t>
            </a:r>
            <a:r>
              <a:rPr lang="en-US" altLang="fr-FR" sz="3200" dirty="0">
                <a:solidFill>
                  <a:srgbClr val="000000"/>
                </a:solidFill>
                <a:latin typeface="+mn-lt"/>
              </a:rPr>
              <a:t>élange 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analyse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granulo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1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fois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/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sem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228600" indent="-228600">
              <a:spcAft>
                <a:spcPct val="15000"/>
              </a:spcAft>
              <a:buClr>
                <a:srgbClr val="000000"/>
              </a:buClr>
              <a:buSzPct val="100000"/>
              <a:buFont typeface="+mj-lt"/>
              <a:buAutoNum type="arabicParenR"/>
            </a:pPr>
            <a:endParaRPr lang="en-US" altLang="fr-FR" sz="1100" dirty="0">
              <a:solidFill>
                <a:srgbClr val="DA0030"/>
              </a:solidFill>
              <a:latin typeface="+mn-lt"/>
            </a:endParaRPr>
          </a:p>
          <a:p>
            <a:pPr marL="514350" indent="-514350">
              <a:spcAft>
                <a:spcPct val="15000"/>
              </a:spcAft>
              <a:buClr>
                <a:srgbClr val="000000"/>
              </a:buClr>
              <a:buSzPct val="100000"/>
              <a:buFont typeface="+mj-lt"/>
              <a:buAutoNum type="arabicParenR"/>
            </a:pPr>
            <a:r>
              <a:rPr lang="en-US" altLang="fr-FR" sz="2800" dirty="0">
                <a:solidFill>
                  <a:srgbClr val="DA0030"/>
                </a:solidFill>
                <a:latin typeface="+mn-lt"/>
              </a:rPr>
              <a:t>T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emps 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(consigner les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heures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grenaillage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effectif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228600" indent="-228600">
              <a:spcAft>
                <a:spcPct val="15000"/>
              </a:spcAft>
              <a:buClr>
                <a:srgbClr val="000000"/>
              </a:buClr>
              <a:buSzPct val="100000"/>
              <a:buFont typeface="+mj-lt"/>
              <a:buAutoNum type="arabicParenR"/>
            </a:pPr>
            <a:endParaRPr lang="en-US" altLang="fr-FR" sz="1100" dirty="0">
              <a:solidFill>
                <a:srgbClr val="DA0030"/>
              </a:solidFill>
              <a:latin typeface="+mn-lt"/>
            </a:endParaRPr>
          </a:p>
          <a:p>
            <a:pPr marL="514350" indent="-514350">
              <a:spcAft>
                <a:spcPct val="15000"/>
              </a:spcAft>
              <a:buClr>
                <a:srgbClr val="000000"/>
              </a:buClr>
              <a:buSzPct val="100000"/>
              <a:buFont typeface="+mj-lt"/>
              <a:buAutoNum type="arabicParenR"/>
            </a:pPr>
            <a:r>
              <a:rPr lang="en-US" altLang="fr-FR" sz="2800" dirty="0" err="1">
                <a:solidFill>
                  <a:srgbClr val="DA0030"/>
                </a:solidFill>
                <a:latin typeface="+mn-lt"/>
              </a:rPr>
              <a:t>E</a:t>
            </a:r>
            <a:r>
              <a:rPr lang="en-US" altLang="fr-FR" sz="2800" dirty="0" err="1">
                <a:solidFill>
                  <a:srgbClr val="000000"/>
                </a:solidFill>
                <a:latin typeface="+mn-lt"/>
              </a:rPr>
              <a:t>chelonner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 les </a:t>
            </a:r>
            <a:r>
              <a:rPr lang="en-US" altLang="fr-FR" sz="2800" dirty="0" err="1">
                <a:solidFill>
                  <a:srgbClr val="000000"/>
                </a:solidFill>
                <a:latin typeface="+mn-lt"/>
              </a:rPr>
              <a:t>ajouts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   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fréquemment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et par petites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quantités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228600" indent="-228600">
              <a:spcAft>
                <a:spcPct val="15000"/>
              </a:spcAft>
              <a:buClr>
                <a:srgbClr val="000000"/>
              </a:buClr>
              <a:buSzPct val="100000"/>
              <a:buFont typeface="+mj-lt"/>
              <a:buAutoNum type="arabicParenR"/>
            </a:pPr>
            <a:endParaRPr lang="en-US" altLang="fr-FR" sz="1100" dirty="0">
              <a:solidFill>
                <a:srgbClr val="DA0030"/>
              </a:solidFill>
              <a:latin typeface="+mn-lt"/>
            </a:endParaRPr>
          </a:p>
          <a:p>
            <a:pPr marL="514350" indent="-514350">
              <a:spcAft>
                <a:spcPct val="15000"/>
              </a:spcAft>
              <a:buClr>
                <a:srgbClr val="000000"/>
              </a:buClr>
              <a:buSzPct val="100000"/>
              <a:buFont typeface="+mj-lt"/>
              <a:buAutoNum type="arabicParenR"/>
            </a:pPr>
            <a:r>
              <a:rPr lang="en-US" altLang="fr-FR" sz="2800" dirty="0" err="1">
                <a:solidFill>
                  <a:srgbClr val="DA0030"/>
                </a:solidFill>
                <a:latin typeface="+mn-lt"/>
              </a:rPr>
              <a:t>U</a:t>
            </a:r>
            <a:r>
              <a:rPr lang="en-US" altLang="fr-FR" sz="2800" dirty="0" err="1">
                <a:solidFill>
                  <a:srgbClr val="000000"/>
                </a:solidFill>
                <a:latin typeface="+mn-lt"/>
              </a:rPr>
              <a:t>nités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(consigner les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quantités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pièces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traitées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228600" indent="-228600">
              <a:spcAft>
                <a:spcPct val="15000"/>
              </a:spcAft>
              <a:buClr>
                <a:srgbClr val="000000"/>
              </a:buClr>
              <a:buSzPct val="100000"/>
              <a:buFont typeface="+mj-lt"/>
              <a:buAutoNum type="arabicParenR"/>
            </a:pPr>
            <a:endParaRPr lang="en-US" altLang="fr-FR" sz="1100" dirty="0">
              <a:solidFill>
                <a:srgbClr val="DA0030"/>
              </a:solidFill>
              <a:latin typeface="+mn-lt"/>
            </a:endParaRPr>
          </a:p>
          <a:p>
            <a:pPr marL="514350" indent="-514350">
              <a:spcAft>
                <a:spcPct val="15000"/>
              </a:spcAft>
              <a:buClr>
                <a:srgbClr val="000000"/>
              </a:buClr>
              <a:buSzPct val="100000"/>
              <a:buFont typeface="+mj-lt"/>
              <a:buAutoNum type="arabicParenR"/>
            </a:pPr>
            <a:r>
              <a:rPr lang="en-US" altLang="fr-FR" sz="2800" dirty="0" err="1">
                <a:solidFill>
                  <a:srgbClr val="DA0030"/>
                </a:solidFill>
                <a:latin typeface="+mn-lt"/>
              </a:rPr>
              <a:t>R</a:t>
            </a:r>
            <a:r>
              <a:rPr lang="en-US" altLang="fr-FR" sz="2800" dirty="0" err="1">
                <a:solidFill>
                  <a:srgbClr val="000000"/>
                </a:solidFill>
                <a:latin typeface="+mn-lt"/>
              </a:rPr>
              <a:t>ésultat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contrôle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visuel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de la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propreté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 des </a:t>
            </a:r>
            <a:r>
              <a:rPr lang="en-US" altLang="fr-FR" dirty="0" err="1">
                <a:solidFill>
                  <a:srgbClr val="000000"/>
                </a:solidFill>
                <a:latin typeface="+mn-lt"/>
              </a:rPr>
              <a:t>pièces</a:t>
            </a:r>
            <a:r>
              <a:rPr lang="en-US" altLang="fr-FR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5" name="Freeform 12"/>
          <p:cNvSpPr>
            <a:spLocks noChangeArrowheads="1"/>
          </p:cNvSpPr>
          <p:nvPr/>
        </p:nvSpPr>
        <p:spPr bwMode="auto">
          <a:xfrm>
            <a:off x="1115616" y="5052616"/>
            <a:ext cx="1122352" cy="1008112"/>
          </a:xfrm>
          <a:custGeom>
            <a:avLst/>
            <a:gdLst>
              <a:gd name="T0" fmla="*/ 1498135 w 593"/>
              <a:gd name="T1" fmla="*/ 1213776 h 384"/>
              <a:gd name="T2" fmla="*/ 1498135 w 593"/>
              <a:gd name="T3" fmla="*/ 1213776 h 384"/>
              <a:gd name="T4" fmla="*/ 9043 w 593"/>
              <a:gd name="T5" fmla="*/ 1213776 h 384"/>
              <a:gd name="T6" fmla="*/ 0 w 593"/>
              <a:gd name="T7" fmla="*/ 0 h 384"/>
              <a:gd name="T8" fmla="*/ 431053 w 593"/>
              <a:gd name="T9" fmla="*/ 0 h 384"/>
              <a:gd name="T10" fmla="*/ 431053 w 593"/>
              <a:gd name="T11" fmla="*/ 893620 h 384"/>
              <a:gd name="T12" fmla="*/ 1480048 w 593"/>
              <a:gd name="T13" fmla="*/ 893620 h 384"/>
              <a:gd name="T14" fmla="*/ 1480048 w 593"/>
              <a:gd name="T15" fmla="*/ 766965 h 384"/>
              <a:gd name="T16" fmla="*/ 1787513 w 593"/>
              <a:gd name="T17" fmla="*/ 1062494 h 384"/>
              <a:gd name="T18" fmla="*/ 1498135 w 593"/>
              <a:gd name="T19" fmla="*/ 1350985 h 3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93"/>
              <a:gd name="T31" fmla="*/ 0 h 384"/>
              <a:gd name="T32" fmla="*/ 593 w 593"/>
              <a:gd name="T33" fmla="*/ 384 h 38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93" h="384">
                <a:moveTo>
                  <a:pt x="497" y="345"/>
                </a:moveTo>
                <a:cubicBezTo>
                  <a:pt x="497" y="345"/>
                  <a:pt x="497" y="345"/>
                  <a:pt x="497" y="345"/>
                </a:cubicBezTo>
                <a:cubicBezTo>
                  <a:pt x="3" y="345"/>
                  <a:pt x="3" y="345"/>
                  <a:pt x="3" y="345"/>
                </a:cubicBezTo>
                <a:cubicBezTo>
                  <a:pt x="0" y="0"/>
                  <a:pt x="0" y="0"/>
                  <a:pt x="0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254"/>
                  <a:pt x="143" y="254"/>
                  <a:pt x="143" y="254"/>
                </a:cubicBezTo>
                <a:cubicBezTo>
                  <a:pt x="491" y="254"/>
                  <a:pt x="491" y="254"/>
                  <a:pt x="491" y="254"/>
                </a:cubicBezTo>
                <a:cubicBezTo>
                  <a:pt x="491" y="218"/>
                  <a:pt x="491" y="218"/>
                  <a:pt x="491" y="218"/>
                </a:cubicBezTo>
                <a:cubicBezTo>
                  <a:pt x="593" y="302"/>
                  <a:pt x="593" y="302"/>
                  <a:pt x="593" y="302"/>
                </a:cubicBezTo>
                <a:cubicBezTo>
                  <a:pt x="497" y="384"/>
                  <a:pt x="497" y="384"/>
                  <a:pt x="497" y="384"/>
                </a:cubicBezTo>
                <a:close/>
              </a:path>
            </a:pathLst>
          </a:custGeom>
          <a:solidFill>
            <a:srgbClr val="00CDF7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2627784" y="5589240"/>
            <a:ext cx="57800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fr-FR" sz="3000" b="1" dirty="0" err="1">
                <a:solidFill>
                  <a:srgbClr val="002C7C"/>
                </a:solidFill>
                <a:latin typeface="Tahoma" panose="020B0604030504040204" pitchFamily="34" charset="0"/>
              </a:rPr>
              <a:t>Vous</a:t>
            </a:r>
            <a:r>
              <a:rPr lang="en-US" altLang="fr-FR" sz="3000" b="1" dirty="0">
                <a:solidFill>
                  <a:srgbClr val="002C7C"/>
                </a:solidFill>
                <a:latin typeface="Tahoma" panose="020B0604030504040204" pitchFamily="34" charset="0"/>
              </a:rPr>
              <a:t> </a:t>
            </a:r>
            <a:r>
              <a:rPr lang="en-US" altLang="fr-FR" sz="3000" b="1" dirty="0" err="1">
                <a:solidFill>
                  <a:srgbClr val="002C7C"/>
                </a:solidFill>
                <a:latin typeface="Tahoma" panose="020B0604030504040204" pitchFamily="34" charset="0"/>
              </a:rPr>
              <a:t>maîtrisez</a:t>
            </a:r>
            <a:r>
              <a:rPr lang="en-US" altLang="fr-FR" sz="3000" b="1" dirty="0">
                <a:solidFill>
                  <a:srgbClr val="002C7C"/>
                </a:solidFill>
                <a:latin typeface="Tahoma" panose="020B0604030504040204" pitchFamily="34" charset="0"/>
              </a:rPr>
              <a:t> </a:t>
            </a:r>
            <a:r>
              <a:rPr lang="en-US" altLang="fr-FR" sz="3000" b="1" dirty="0" err="1">
                <a:solidFill>
                  <a:srgbClr val="002C7C"/>
                </a:solidFill>
                <a:latin typeface="Tahoma" panose="020B0604030504040204" pitchFamily="34" charset="0"/>
              </a:rPr>
              <a:t>votre</a:t>
            </a:r>
            <a:r>
              <a:rPr lang="en-US" altLang="fr-FR" sz="3000" b="1" dirty="0">
                <a:solidFill>
                  <a:srgbClr val="002C7C"/>
                </a:solidFill>
                <a:latin typeface="Tahoma" panose="020B0604030504040204" pitchFamily="34" charset="0"/>
              </a:rPr>
              <a:t> process !</a:t>
            </a:r>
          </a:p>
        </p:txBody>
      </p:sp>
    </p:spTree>
    <p:extLst>
      <p:ext uri="{BB962C8B-B14F-4D97-AF65-F5344CB8AC3E}">
        <p14:creationId xmlns:p14="http://schemas.microsoft.com/office/powerpoint/2010/main" val="21084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Rôle de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l’opérateur</a:t>
            </a:r>
            <a:endParaRPr lang="fr-BE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772817"/>
            <a:ext cx="8003232" cy="2664296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dirty="0" smtClean="0"/>
              <a:t>Nettoyage des filtres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dirty="0" smtClean="0"/>
              <a:t>Risque de colmatage si sac de poussière pas changer à temps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BE" dirty="0" smtClean="0"/>
              <a:t>Exempte de morceaux de bois, poils de brosse, pailles , caoutchouc, étiquettes.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446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516" y="7075"/>
            <a:ext cx="9144000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fr-BE" b="1" dirty="0" smtClean="0">
                <a:solidFill>
                  <a:schemeClr val="tx2"/>
                </a:solidFill>
              </a:rPr>
              <a:t>Formation Grenaillage</a:t>
            </a:r>
            <a:endParaRPr lang="fr-BE" b="1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BE" b="1" dirty="0" smtClean="0">
                <a:solidFill>
                  <a:schemeClr val="bg1">
                    <a:lumMod val="50000"/>
                  </a:schemeClr>
                </a:solidFill>
              </a:rPr>
              <a:t>Sommaire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Grenaille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Machine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chemeClr val="bg1">
                    <a:lumMod val="50000"/>
                  </a:schemeClr>
                </a:solidFill>
              </a:rPr>
              <a:t>Rôle de l’opérateur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BE" dirty="0" smtClean="0">
                <a:solidFill>
                  <a:srgbClr val="FF0000"/>
                </a:solidFill>
              </a:rPr>
              <a:t>Rôle de la maintenance</a:t>
            </a:r>
          </a:p>
        </p:txBody>
      </p:sp>
    </p:spTree>
    <p:extLst>
      <p:ext uri="{BB962C8B-B14F-4D97-AF65-F5344CB8AC3E}">
        <p14:creationId xmlns:p14="http://schemas.microsoft.com/office/powerpoint/2010/main" val="19366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re 1"/>
          <p:cNvSpPr txBox="1">
            <a:spLocks/>
          </p:cNvSpPr>
          <p:nvPr/>
        </p:nvSpPr>
        <p:spPr>
          <a:xfrm>
            <a:off x="0" y="-261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la maintenance</a:t>
            </a:r>
            <a:endParaRPr lang="fr-BE" sz="2400" dirty="0">
              <a:solidFill>
                <a:schemeClr val="accent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8" y="1484784"/>
            <a:ext cx="307077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283968" y="1756844"/>
            <a:ext cx="3960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fr-FR" sz="2400" dirty="0">
                <a:solidFill>
                  <a:srgbClr val="000000"/>
                </a:solidFill>
                <a:latin typeface="+mn-lt"/>
              </a:rPr>
              <a:t>Action sur les </a:t>
            </a:r>
            <a:r>
              <a:rPr lang="en-US" altLang="fr-FR" sz="2400" dirty="0" err="1">
                <a:solidFill>
                  <a:srgbClr val="000000"/>
                </a:solidFill>
                <a:latin typeface="+mn-lt"/>
              </a:rPr>
              <a:t>fuites</a:t>
            </a:r>
            <a:r>
              <a:rPr lang="en-US" altLang="fr-FR" sz="2400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altLang="fr-FR" sz="2400" dirty="0" err="1">
                <a:solidFill>
                  <a:srgbClr val="000000"/>
                </a:solidFill>
                <a:latin typeface="+mn-lt"/>
              </a:rPr>
              <a:t>préventif</a:t>
            </a:r>
            <a:r>
              <a:rPr lang="en-US" altLang="fr-FR" sz="2400" dirty="0">
                <a:solidFill>
                  <a:srgbClr val="000000"/>
                </a:solidFill>
                <a:latin typeface="+mn-lt"/>
              </a:rPr>
              <a:t> et </a:t>
            </a:r>
            <a:r>
              <a:rPr lang="en-US" altLang="fr-FR" sz="2400" dirty="0" err="1">
                <a:solidFill>
                  <a:srgbClr val="000000"/>
                </a:solidFill>
                <a:latin typeface="+mn-lt"/>
              </a:rPr>
              <a:t>curratif</a:t>
            </a:r>
            <a:r>
              <a:rPr lang="en-US" altLang="fr-FR" sz="2400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fr-FR" sz="2400" dirty="0" err="1">
                <a:solidFill>
                  <a:srgbClr val="000000"/>
                </a:solidFill>
                <a:latin typeface="+mn-lt"/>
              </a:rPr>
              <a:t>Suivi</a:t>
            </a:r>
            <a:r>
              <a:rPr lang="en-US" altLang="fr-FR" sz="2400" dirty="0">
                <a:solidFill>
                  <a:srgbClr val="000000"/>
                </a:solidFill>
                <a:latin typeface="+mn-lt"/>
              </a:rPr>
              <a:t> des </a:t>
            </a:r>
            <a:r>
              <a:rPr lang="en-US" altLang="fr-FR" sz="2400" dirty="0" err="1">
                <a:solidFill>
                  <a:srgbClr val="000000"/>
                </a:solidFill>
                <a:latin typeface="+mn-lt"/>
              </a:rPr>
              <a:t>pièces</a:t>
            </a:r>
            <a:r>
              <a:rPr lang="en-US" altLang="fr-F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fr-FR" sz="2400" dirty="0" err="1">
                <a:solidFill>
                  <a:srgbClr val="000000"/>
                </a:solidFill>
                <a:latin typeface="+mn-lt"/>
              </a:rPr>
              <a:t>d'usures</a:t>
            </a:r>
            <a:endParaRPr lang="en-US" altLang="fr-FR" sz="240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fr-FR" sz="2400" dirty="0" err="1">
                <a:solidFill>
                  <a:srgbClr val="000000"/>
                </a:solidFill>
                <a:latin typeface="+mn-lt"/>
              </a:rPr>
              <a:t>Efficacité</a:t>
            </a:r>
            <a:r>
              <a:rPr lang="en-US" altLang="fr-FR" sz="2400" dirty="0">
                <a:solidFill>
                  <a:srgbClr val="000000"/>
                </a:solidFill>
                <a:latin typeface="+mn-lt"/>
              </a:rPr>
              <a:t> du </a:t>
            </a:r>
            <a:r>
              <a:rPr lang="en-US" altLang="fr-FR" sz="2400" dirty="0" err="1">
                <a:solidFill>
                  <a:srgbClr val="000000"/>
                </a:solidFill>
                <a:latin typeface="+mn-lt"/>
              </a:rPr>
              <a:t>grenaillage</a:t>
            </a:r>
            <a:endParaRPr lang="en-US" altLang="fr-FR" sz="2400" dirty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fr-FR" sz="2400" dirty="0" err="1">
                <a:solidFill>
                  <a:srgbClr val="464646"/>
                </a:solidFill>
                <a:latin typeface="+mn-lt"/>
              </a:rPr>
              <a:t>contrôle</a:t>
            </a:r>
            <a:r>
              <a:rPr lang="en-US" altLang="fr-FR" sz="2400" dirty="0">
                <a:solidFill>
                  <a:srgbClr val="464646"/>
                </a:solidFill>
                <a:latin typeface="+mn-lt"/>
              </a:rPr>
              <a:t> point </a:t>
            </a:r>
            <a:r>
              <a:rPr lang="en-US" altLang="fr-FR" sz="2400" dirty="0" err="1">
                <a:solidFill>
                  <a:srgbClr val="464646"/>
                </a:solidFill>
                <a:latin typeface="+mn-lt"/>
              </a:rPr>
              <a:t>chaud</a:t>
            </a:r>
            <a:endParaRPr lang="en-US" altLang="fr-FR" sz="2400" dirty="0">
              <a:solidFill>
                <a:srgbClr val="464646"/>
              </a:solidFill>
              <a:latin typeface="+mn-lt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fr-FR" sz="2400" dirty="0" err="1">
                <a:solidFill>
                  <a:srgbClr val="464646"/>
                </a:solidFill>
                <a:latin typeface="+mn-lt"/>
              </a:rPr>
              <a:t>contrôle</a:t>
            </a:r>
            <a:r>
              <a:rPr lang="en-US" altLang="fr-FR" sz="2400" dirty="0">
                <a:solidFill>
                  <a:srgbClr val="464646"/>
                </a:solidFill>
                <a:latin typeface="+mn-lt"/>
              </a:rPr>
              <a:t> des </a:t>
            </a:r>
            <a:r>
              <a:rPr lang="en-US" altLang="fr-FR" sz="2400" dirty="0" err="1" smtClean="0">
                <a:solidFill>
                  <a:srgbClr val="464646"/>
                </a:solidFill>
                <a:latin typeface="+mn-lt"/>
              </a:rPr>
              <a:t>intensités</a:t>
            </a:r>
            <a:endParaRPr lang="en-US" altLang="fr-FR" sz="2400" dirty="0">
              <a:solidFill>
                <a:srgbClr val="4646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20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467544" y="1772816"/>
            <a:ext cx="4639913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52400" indent="-1524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SzPct val="100000"/>
            </a:pP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grenaille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exploseront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en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s’écrasant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sur le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blindage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ce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qui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augmentera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la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consommation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grenaille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. La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quantité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grenailles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fines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augmentera</a:t>
            </a:r>
            <a:r>
              <a:rPr lang="en-US" altLang="fr-FR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ce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qui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perturbera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le mélange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opératoire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et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déplacera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la position du point </a:t>
            </a:r>
            <a:r>
              <a:rPr lang="en-US" altLang="fr-FR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chaud</a:t>
            </a:r>
            <a:r>
              <a:rPr lang="en-US" altLang="fr-F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altLang="fr-FR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-261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la </a:t>
            </a:r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maintenance : </a:t>
            </a:r>
            <a:endParaRPr lang="fr-BE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accent1"/>
                </a:solidFill>
              </a:rPr>
              <a:t>Suivi de l’état des consommables</a:t>
            </a:r>
            <a:endParaRPr lang="fr-BE" sz="2400" dirty="0">
              <a:solidFill>
                <a:schemeClr val="accent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28800"/>
            <a:ext cx="3130453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4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ext Box 3"/>
          <p:cNvSpPr txBox="1">
            <a:spLocks noChangeArrowheads="1"/>
          </p:cNvSpPr>
          <p:nvPr/>
        </p:nvSpPr>
        <p:spPr bwMode="auto">
          <a:xfrm>
            <a:off x="1568021" y="3133597"/>
            <a:ext cx="716232" cy="50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fr-FR" sz="1631" dirty="0" smtClean="0">
                <a:solidFill>
                  <a:srgbClr val="002C7C"/>
                </a:solidFill>
                <a:latin typeface="Tahoma" panose="020B0604030504040204" pitchFamily="34" charset="0"/>
              </a:rPr>
              <a:t>MO trop fin</a:t>
            </a:r>
            <a:endParaRPr lang="en-US" altLang="fr-FR" sz="1631" dirty="0">
              <a:solidFill>
                <a:srgbClr val="002C7C"/>
              </a:solidFill>
              <a:latin typeface="Tahoma" panose="020B0604030504040204" pitchFamily="34" charset="0"/>
            </a:endParaRP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3106513" y="3101786"/>
            <a:ext cx="1211249" cy="50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fr-FR" sz="1631" dirty="0" smtClean="0">
                <a:solidFill>
                  <a:srgbClr val="002C7C"/>
                </a:solidFill>
                <a:latin typeface="Tahoma" panose="020B0604030504040204" pitchFamily="34" charset="0"/>
              </a:rPr>
              <a:t>Sable </a:t>
            </a:r>
            <a:r>
              <a:rPr lang="en-US" altLang="fr-FR" sz="1631" dirty="0" err="1" smtClean="0">
                <a:solidFill>
                  <a:srgbClr val="002C7C"/>
                </a:solidFill>
                <a:latin typeface="Tahoma" panose="020B0604030504040204" pitchFamily="34" charset="0"/>
              </a:rPr>
              <a:t>ou</a:t>
            </a:r>
            <a:r>
              <a:rPr lang="en-US" altLang="fr-FR" sz="1631" dirty="0" smtClean="0">
                <a:solidFill>
                  <a:srgbClr val="002C7C"/>
                </a:solidFill>
                <a:latin typeface="Tahoma" panose="020B0604030504040204" pitchFamily="34" charset="0"/>
              </a:rPr>
              <a:t> </a:t>
            </a:r>
            <a:r>
              <a:rPr lang="en-US" altLang="fr-FR" sz="1631" dirty="0" err="1">
                <a:solidFill>
                  <a:srgbClr val="002C7C"/>
                </a:solidFill>
                <a:latin typeface="Tahoma" panose="020B0604030504040204" pitchFamily="34" charset="0"/>
              </a:rPr>
              <a:t>poussière</a:t>
            </a:r>
            <a:endParaRPr lang="en-US" altLang="fr-FR" sz="1631" dirty="0">
              <a:solidFill>
                <a:srgbClr val="002C7C"/>
              </a:solidFill>
              <a:latin typeface="Tahoma" panose="020B0604030504040204" pitchFamily="34" charset="0"/>
            </a:endParaRPr>
          </a:p>
        </p:txBody>
      </p:sp>
      <p:sp>
        <p:nvSpPr>
          <p:cNvPr id="28679" name="Text Box 5"/>
          <p:cNvSpPr txBox="1">
            <a:spLocks noChangeArrowheads="1"/>
          </p:cNvSpPr>
          <p:nvPr/>
        </p:nvSpPr>
        <p:spPr bwMode="auto">
          <a:xfrm>
            <a:off x="5162216" y="3101786"/>
            <a:ext cx="1290420" cy="50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fr-FR" sz="1631" dirty="0" err="1">
                <a:solidFill>
                  <a:srgbClr val="002C7C"/>
                </a:solidFill>
                <a:latin typeface="Tahoma" panose="020B0604030504040204" pitchFamily="34" charset="0"/>
              </a:rPr>
              <a:t>Défaut</a:t>
            </a:r>
            <a:r>
              <a:rPr lang="en-US" altLang="fr-FR" sz="1631" dirty="0">
                <a:solidFill>
                  <a:srgbClr val="002C7C"/>
                </a:solidFill>
                <a:latin typeface="Tahoma" panose="020B0604030504040204" pitchFamily="34" charset="0"/>
              </a:rPr>
              <a:t> </a:t>
            </a:r>
            <a:r>
              <a:rPr lang="en-US" altLang="fr-FR" sz="1631" dirty="0" smtClean="0">
                <a:solidFill>
                  <a:srgbClr val="002C7C"/>
                </a:solidFill>
                <a:latin typeface="Tahoma" panose="020B0604030504040204" pitchFamily="34" charset="0"/>
              </a:rPr>
              <a:t>de fabrication</a:t>
            </a:r>
            <a:endParaRPr lang="en-US" altLang="fr-FR" sz="1631" dirty="0">
              <a:solidFill>
                <a:srgbClr val="002C7C"/>
              </a:solidFill>
              <a:latin typeface="Tahoma" panose="020B0604030504040204" pitchFamily="34" charset="0"/>
            </a:endParaRPr>
          </a:p>
        </p:txBody>
      </p:sp>
      <p:sp>
        <p:nvSpPr>
          <p:cNvPr id="28681" name="Text Box 7"/>
          <p:cNvSpPr txBox="1">
            <a:spLocks noChangeArrowheads="1"/>
          </p:cNvSpPr>
          <p:nvPr/>
        </p:nvSpPr>
        <p:spPr bwMode="auto">
          <a:xfrm>
            <a:off x="6746853" y="3133597"/>
            <a:ext cx="1607586" cy="50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fr-FR" sz="1631" dirty="0" err="1" smtClean="0">
                <a:solidFill>
                  <a:srgbClr val="002C7C"/>
                </a:solidFill>
                <a:latin typeface="Tahoma" panose="020B0604030504040204" pitchFamily="34" charset="0"/>
              </a:rPr>
              <a:t>Endommagée</a:t>
            </a:r>
            <a:r>
              <a:rPr lang="en-US" altLang="fr-FR" sz="1631" dirty="0" smtClean="0">
                <a:solidFill>
                  <a:srgbClr val="002C7C"/>
                </a:solidFill>
                <a:latin typeface="Tahoma" panose="020B0604030504040204" pitchFamily="34" charset="0"/>
              </a:rPr>
              <a:t> par un object</a:t>
            </a:r>
            <a:endParaRPr lang="en-US" altLang="fr-FR" sz="1631" dirty="0">
              <a:solidFill>
                <a:srgbClr val="002C7C"/>
              </a:solidFill>
              <a:latin typeface="Tahoma" panose="020B0604030504040204" pitchFamily="34" charset="0"/>
            </a:endParaRPr>
          </a:p>
        </p:txBody>
      </p:sp>
      <p:sp>
        <p:nvSpPr>
          <p:cNvPr id="28682" name="Rectangle 8"/>
          <p:cNvSpPr>
            <a:spLocks noChangeArrowheads="1"/>
          </p:cNvSpPr>
          <p:nvPr/>
        </p:nvSpPr>
        <p:spPr bwMode="auto">
          <a:xfrm>
            <a:off x="640298" y="2964444"/>
            <a:ext cx="1938605" cy="25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8683" name="Rectangle 9"/>
          <p:cNvSpPr>
            <a:spLocks noChangeArrowheads="1"/>
          </p:cNvSpPr>
          <p:nvPr/>
        </p:nvSpPr>
        <p:spPr bwMode="auto">
          <a:xfrm>
            <a:off x="6747652" y="508152"/>
            <a:ext cx="1652513" cy="220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8684" name="Rectangle 10"/>
          <p:cNvSpPr>
            <a:spLocks noChangeArrowheads="1"/>
          </p:cNvSpPr>
          <p:nvPr/>
        </p:nvSpPr>
        <p:spPr bwMode="auto">
          <a:xfrm>
            <a:off x="4599247" y="2964444"/>
            <a:ext cx="1938605" cy="25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8685" name="Rectangle 11"/>
          <p:cNvSpPr>
            <a:spLocks noChangeArrowheads="1"/>
          </p:cNvSpPr>
          <p:nvPr/>
        </p:nvSpPr>
        <p:spPr bwMode="auto">
          <a:xfrm>
            <a:off x="2618410" y="2964444"/>
            <a:ext cx="1939967" cy="25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8686" name="Rectangle 12"/>
          <p:cNvSpPr>
            <a:spLocks noChangeArrowheads="1"/>
          </p:cNvSpPr>
          <p:nvPr/>
        </p:nvSpPr>
        <p:spPr bwMode="auto">
          <a:xfrm>
            <a:off x="6578721" y="2964444"/>
            <a:ext cx="1938604" cy="25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graphicFrame>
        <p:nvGraphicFramePr>
          <p:cNvPr id="2867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227204"/>
              </p:ext>
            </p:extLst>
          </p:nvPr>
        </p:nvGraphicFramePr>
        <p:xfrm>
          <a:off x="992417" y="3741060"/>
          <a:ext cx="7513346" cy="246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Drawing" r:id="rId3" imgW="2545200" imgH="835200" progId="FLW3Drawing">
                  <p:embed/>
                </p:oleObj>
              </mc:Choice>
              <mc:Fallback>
                <p:oleObj name="Drawing" r:id="rId3" imgW="2545200" imgH="835200" progId="FLW3Drawing">
                  <p:embed/>
                  <p:pic>
                    <p:nvPicPr>
                      <p:cNvPr id="2867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417" y="3741060"/>
                        <a:ext cx="7513346" cy="246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195618"/>
              </p:ext>
            </p:extLst>
          </p:nvPr>
        </p:nvGraphicFramePr>
        <p:xfrm>
          <a:off x="6741607" y="811608"/>
          <a:ext cx="1612831" cy="2152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name="Drawing" r:id="rId5" imgW="2138400" imgH="2854800" progId="FLW3Drawing">
                  <p:embed/>
                </p:oleObj>
              </mc:Choice>
              <mc:Fallback>
                <p:oleObj name="Drawing" r:id="rId5" imgW="2138400" imgH="2854800" progId="FLW3Drawing">
                  <p:embed/>
                  <p:pic>
                    <p:nvPicPr>
                      <p:cNvPr id="2867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1607" y="811608"/>
                        <a:ext cx="1612831" cy="2152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re 1"/>
          <p:cNvSpPr txBox="1">
            <a:spLocks/>
          </p:cNvSpPr>
          <p:nvPr/>
        </p:nvSpPr>
        <p:spPr>
          <a:xfrm>
            <a:off x="0" y="-2611"/>
            <a:ext cx="9144000" cy="70868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la </a:t>
            </a:r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maintenance :  </a:t>
            </a:r>
            <a:r>
              <a:rPr lang="fr-BE" dirty="0" smtClean="0">
                <a:solidFill>
                  <a:schemeClr val="accent1"/>
                </a:solidFill>
              </a:rPr>
              <a:t>Usure des palettes </a:t>
            </a:r>
            <a:endParaRPr lang="fr-BE" sz="2400" dirty="0">
              <a:solidFill>
                <a:schemeClr val="accent1"/>
              </a:solidFill>
            </a:endParaRPr>
          </a:p>
        </p:txBody>
      </p:sp>
      <p:sp>
        <p:nvSpPr>
          <p:cNvPr id="28680" name="Text Box 6"/>
          <p:cNvSpPr txBox="1">
            <a:spLocks noChangeArrowheads="1"/>
          </p:cNvSpPr>
          <p:nvPr/>
        </p:nvSpPr>
        <p:spPr bwMode="auto">
          <a:xfrm>
            <a:off x="7308304" y="992634"/>
            <a:ext cx="848736" cy="25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fr-FR" sz="1631" dirty="0" err="1">
                <a:solidFill>
                  <a:srgbClr val="FFFF00"/>
                </a:solidFill>
                <a:latin typeface="Tahoma" panose="020B0604030504040204" pitchFamily="34" charset="0"/>
              </a:rPr>
              <a:t>Normale</a:t>
            </a:r>
            <a:endParaRPr lang="en-US" altLang="fr-FR" sz="1631" dirty="0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3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 Box 3"/>
          <p:cNvSpPr txBox="1">
            <a:spLocks noChangeArrowheads="1"/>
          </p:cNvSpPr>
          <p:nvPr/>
        </p:nvSpPr>
        <p:spPr bwMode="auto">
          <a:xfrm>
            <a:off x="1358250" y="5077428"/>
            <a:ext cx="1303755" cy="25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fr-FR" sz="1631">
                <a:solidFill>
                  <a:srgbClr val="002C7C"/>
                </a:solidFill>
                <a:latin typeface="Tahoma" panose="020B0604030504040204" pitchFamily="34" charset="0"/>
              </a:rPr>
              <a:t>Turbine neuve</a:t>
            </a:r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6889334" y="5077428"/>
            <a:ext cx="1467236" cy="25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</a:pPr>
            <a:r>
              <a:rPr lang="en-US" altLang="fr-FR" sz="1631">
                <a:solidFill>
                  <a:srgbClr val="002C7C"/>
                </a:solidFill>
                <a:latin typeface="Tahoma" panose="020B0604030504040204" pitchFamily="34" charset="0"/>
              </a:rPr>
              <a:t>Turbine usagée</a:t>
            </a:r>
          </a:p>
        </p:txBody>
      </p:sp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3190591" y="2204260"/>
            <a:ext cx="3328188" cy="252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Aft>
                <a:spcPct val="15000"/>
              </a:spcAft>
            </a:pPr>
            <a:r>
              <a:rPr lang="en-US" altLang="fr-FR" sz="1974">
                <a:solidFill>
                  <a:srgbClr val="002C7C"/>
                </a:solidFill>
                <a:latin typeface="Tahoma" panose="020B0604030504040204" pitchFamily="34" charset="0"/>
              </a:rPr>
              <a:t>Le rythme de sortie des grains n'est plus en phase avec le passage des palettes</a:t>
            </a:r>
          </a:p>
          <a:p>
            <a:pPr algn="ctr">
              <a:spcAft>
                <a:spcPct val="15000"/>
              </a:spcAft>
            </a:pPr>
            <a:endParaRPr lang="en-US" altLang="fr-FR" sz="1974">
              <a:solidFill>
                <a:srgbClr val="002C7C"/>
              </a:solidFill>
              <a:latin typeface="Tahoma" panose="020B0604030504040204" pitchFamily="34" charset="0"/>
            </a:endParaRPr>
          </a:p>
          <a:p>
            <a:pPr algn="ctr">
              <a:spcAft>
                <a:spcPct val="15000"/>
              </a:spcAft>
            </a:pPr>
            <a:r>
              <a:rPr lang="en-US" altLang="fr-FR" sz="1974">
                <a:solidFill>
                  <a:srgbClr val="002C7C"/>
                </a:solidFill>
                <a:latin typeface="Tahoma" panose="020B0604030504040204" pitchFamily="34" charset="0"/>
              </a:rPr>
              <a:t>Les grains de grenaille doivent être projetés en glissant sur les palettes et non pas en étant frappés</a:t>
            </a:r>
          </a:p>
        </p:txBody>
      </p:sp>
      <p:sp>
        <p:nvSpPr>
          <p:cNvPr id="29704" name="Rectangle 6"/>
          <p:cNvSpPr>
            <a:spLocks noChangeArrowheads="1"/>
          </p:cNvSpPr>
          <p:nvPr/>
        </p:nvSpPr>
        <p:spPr bwMode="auto">
          <a:xfrm>
            <a:off x="1333728" y="1578949"/>
            <a:ext cx="1461786" cy="323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05" name="Rectangle 7"/>
          <p:cNvSpPr>
            <a:spLocks noChangeArrowheads="1"/>
          </p:cNvSpPr>
          <p:nvPr/>
        </p:nvSpPr>
        <p:spPr bwMode="auto">
          <a:xfrm>
            <a:off x="1085783" y="2179738"/>
            <a:ext cx="737023" cy="9345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06" name="Freeform 8"/>
          <p:cNvSpPr>
            <a:spLocks/>
          </p:cNvSpPr>
          <p:nvPr/>
        </p:nvSpPr>
        <p:spPr bwMode="auto">
          <a:xfrm>
            <a:off x="1792835" y="4501159"/>
            <a:ext cx="42233" cy="24522"/>
          </a:xfrm>
          <a:custGeom>
            <a:avLst/>
            <a:gdLst>
              <a:gd name="T0" fmla="*/ 0 w 31"/>
              <a:gd name="T1" fmla="*/ 12700 h 18"/>
              <a:gd name="T2" fmla="*/ 11113 w 31"/>
              <a:gd name="T3" fmla="*/ 12700 h 18"/>
              <a:gd name="T4" fmla="*/ 23813 w 31"/>
              <a:gd name="T5" fmla="*/ 22225 h 18"/>
              <a:gd name="T6" fmla="*/ 31750 w 31"/>
              <a:gd name="T7" fmla="*/ 22225 h 18"/>
              <a:gd name="T8" fmla="*/ 39688 w 31"/>
              <a:gd name="T9" fmla="*/ 28575 h 18"/>
              <a:gd name="T10" fmla="*/ 49213 w 31"/>
              <a:gd name="T11" fmla="*/ 28575 h 18"/>
              <a:gd name="T12" fmla="*/ 42863 w 31"/>
              <a:gd name="T13" fmla="*/ 28575 h 18"/>
              <a:gd name="T14" fmla="*/ 36513 w 31"/>
              <a:gd name="T15" fmla="*/ 9525 h 18"/>
              <a:gd name="T16" fmla="*/ 49213 w 31"/>
              <a:gd name="T17" fmla="*/ 0 h 1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"/>
              <a:gd name="T28" fmla="*/ 0 h 18"/>
              <a:gd name="T29" fmla="*/ 31 w 31"/>
              <a:gd name="T30" fmla="*/ 18 h 1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" h="18">
                <a:moveTo>
                  <a:pt x="0" y="8"/>
                </a:moveTo>
                <a:lnTo>
                  <a:pt x="7" y="8"/>
                </a:lnTo>
                <a:lnTo>
                  <a:pt x="15" y="14"/>
                </a:lnTo>
                <a:lnTo>
                  <a:pt x="20" y="14"/>
                </a:lnTo>
                <a:lnTo>
                  <a:pt x="25" y="18"/>
                </a:lnTo>
                <a:lnTo>
                  <a:pt x="31" y="18"/>
                </a:lnTo>
                <a:lnTo>
                  <a:pt x="27" y="18"/>
                </a:lnTo>
                <a:lnTo>
                  <a:pt x="23" y="6"/>
                </a:lnTo>
                <a:lnTo>
                  <a:pt x="31" y="0"/>
                </a:lnTo>
              </a:path>
            </a:pathLst>
          </a:custGeom>
          <a:noFill/>
          <a:ln w="1016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07" name="Freeform 9"/>
          <p:cNvSpPr>
            <a:spLocks/>
          </p:cNvSpPr>
          <p:nvPr/>
        </p:nvSpPr>
        <p:spPr bwMode="auto">
          <a:xfrm>
            <a:off x="1637528" y="4351302"/>
            <a:ext cx="19073" cy="27247"/>
          </a:xfrm>
          <a:custGeom>
            <a:avLst/>
            <a:gdLst>
              <a:gd name="T0" fmla="*/ 22225 w 14"/>
              <a:gd name="T1" fmla="*/ 31750 h 20"/>
              <a:gd name="T2" fmla="*/ 22225 w 14"/>
              <a:gd name="T3" fmla="*/ 23812 h 20"/>
              <a:gd name="T4" fmla="*/ 0 w 14"/>
              <a:gd name="T5" fmla="*/ 0 h 20"/>
              <a:gd name="T6" fmla="*/ 0 60000 65536"/>
              <a:gd name="T7" fmla="*/ 0 60000 65536"/>
              <a:gd name="T8" fmla="*/ 0 60000 65536"/>
              <a:gd name="T9" fmla="*/ 0 w 14"/>
              <a:gd name="T10" fmla="*/ 0 h 20"/>
              <a:gd name="T11" fmla="*/ 14 w 14"/>
              <a:gd name="T12" fmla="*/ 20 h 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" h="20">
                <a:moveTo>
                  <a:pt x="14" y="20"/>
                </a:moveTo>
                <a:lnTo>
                  <a:pt x="14" y="15"/>
                </a:lnTo>
                <a:lnTo>
                  <a:pt x="0" y="0"/>
                </a:lnTo>
              </a:path>
            </a:pathLst>
          </a:custGeom>
          <a:noFill/>
          <a:ln w="1016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08" name="Freeform 10"/>
          <p:cNvSpPr>
            <a:spLocks/>
          </p:cNvSpPr>
          <p:nvPr/>
        </p:nvSpPr>
        <p:spPr bwMode="auto">
          <a:xfrm>
            <a:off x="1547614" y="4039328"/>
            <a:ext cx="49044" cy="188002"/>
          </a:xfrm>
          <a:custGeom>
            <a:avLst/>
            <a:gdLst>
              <a:gd name="T0" fmla="*/ 57150 w 36"/>
              <a:gd name="T1" fmla="*/ 219075 h 138"/>
              <a:gd name="T2" fmla="*/ 57150 w 36"/>
              <a:gd name="T3" fmla="*/ 207963 h 138"/>
              <a:gd name="T4" fmla="*/ 52388 w 36"/>
              <a:gd name="T5" fmla="*/ 200025 h 138"/>
              <a:gd name="T6" fmla="*/ 52388 w 36"/>
              <a:gd name="T7" fmla="*/ 184150 h 138"/>
              <a:gd name="T8" fmla="*/ 49212 w 36"/>
              <a:gd name="T9" fmla="*/ 153987 h 138"/>
              <a:gd name="T10" fmla="*/ 44450 w 36"/>
              <a:gd name="T11" fmla="*/ 153987 h 138"/>
              <a:gd name="T12" fmla="*/ 44450 w 36"/>
              <a:gd name="T13" fmla="*/ 142875 h 138"/>
              <a:gd name="T14" fmla="*/ 30162 w 36"/>
              <a:gd name="T15" fmla="*/ 20637 h 138"/>
              <a:gd name="T16" fmla="*/ 25400 w 36"/>
              <a:gd name="T17" fmla="*/ 17462 h 138"/>
              <a:gd name="T18" fmla="*/ 25400 w 36"/>
              <a:gd name="T19" fmla="*/ 7937 h 138"/>
              <a:gd name="T20" fmla="*/ 17462 w 36"/>
              <a:gd name="T21" fmla="*/ 0 h 138"/>
              <a:gd name="T22" fmla="*/ 7937 w 36"/>
              <a:gd name="T23" fmla="*/ 0 h 138"/>
              <a:gd name="T24" fmla="*/ 4762 w 36"/>
              <a:gd name="T25" fmla="*/ 69850 h 138"/>
              <a:gd name="T26" fmla="*/ 7937 w 36"/>
              <a:gd name="T27" fmla="*/ 122237 h 138"/>
              <a:gd name="T28" fmla="*/ 12700 w 36"/>
              <a:gd name="T29" fmla="*/ 122237 h 138"/>
              <a:gd name="T30" fmla="*/ 12700 w 36"/>
              <a:gd name="T31" fmla="*/ 130175 h 138"/>
              <a:gd name="T32" fmla="*/ 20637 w 36"/>
              <a:gd name="T33" fmla="*/ 139700 h 138"/>
              <a:gd name="T34" fmla="*/ 20637 w 36"/>
              <a:gd name="T35" fmla="*/ 158750 h 138"/>
              <a:gd name="T36" fmla="*/ 25400 w 36"/>
              <a:gd name="T37" fmla="*/ 158750 h 138"/>
              <a:gd name="T38" fmla="*/ 17462 w 36"/>
              <a:gd name="T39" fmla="*/ 147637 h 138"/>
              <a:gd name="T40" fmla="*/ 12700 w 36"/>
              <a:gd name="T41" fmla="*/ 147637 h 138"/>
              <a:gd name="T42" fmla="*/ 12700 w 36"/>
              <a:gd name="T43" fmla="*/ 142875 h 138"/>
              <a:gd name="T44" fmla="*/ 4762 w 36"/>
              <a:gd name="T45" fmla="*/ 122237 h 138"/>
              <a:gd name="T46" fmla="*/ 0 w 36"/>
              <a:gd name="T47" fmla="*/ 147637 h 138"/>
              <a:gd name="T48" fmla="*/ 4762 w 36"/>
              <a:gd name="T49" fmla="*/ 163512 h 138"/>
              <a:gd name="T50" fmla="*/ 12700 w 36"/>
              <a:gd name="T51" fmla="*/ 166687 h 138"/>
              <a:gd name="T52" fmla="*/ 12700 w 36"/>
              <a:gd name="T53" fmla="*/ 158750 h 13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36"/>
              <a:gd name="T82" fmla="*/ 0 h 138"/>
              <a:gd name="T83" fmla="*/ 36 w 36"/>
              <a:gd name="T84" fmla="*/ 138 h 13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36" h="138">
                <a:moveTo>
                  <a:pt x="36" y="138"/>
                </a:moveTo>
                <a:lnTo>
                  <a:pt x="36" y="131"/>
                </a:lnTo>
                <a:lnTo>
                  <a:pt x="33" y="126"/>
                </a:lnTo>
                <a:lnTo>
                  <a:pt x="33" y="116"/>
                </a:lnTo>
                <a:lnTo>
                  <a:pt x="31" y="97"/>
                </a:lnTo>
                <a:lnTo>
                  <a:pt x="28" y="97"/>
                </a:lnTo>
                <a:lnTo>
                  <a:pt x="28" y="90"/>
                </a:lnTo>
                <a:lnTo>
                  <a:pt x="19" y="13"/>
                </a:lnTo>
                <a:lnTo>
                  <a:pt x="16" y="11"/>
                </a:lnTo>
                <a:lnTo>
                  <a:pt x="16" y="5"/>
                </a:lnTo>
                <a:lnTo>
                  <a:pt x="11" y="0"/>
                </a:lnTo>
                <a:lnTo>
                  <a:pt x="5" y="0"/>
                </a:lnTo>
                <a:lnTo>
                  <a:pt x="3" y="44"/>
                </a:lnTo>
                <a:lnTo>
                  <a:pt x="5" y="77"/>
                </a:lnTo>
                <a:lnTo>
                  <a:pt x="8" y="77"/>
                </a:lnTo>
                <a:lnTo>
                  <a:pt x="8" y="82"/>
                </a:lnTo>
                <a:lnTo>
                  <a:pt x="13" y="88"/>
                </a:lnTo>
                <a:lnTo>
                  <a:pt x="13" y="100"/>
                </a:lnTo>
                <a:lnTo>
                  <a:pt x="16" y="100"/>
                </a:lnTo>
                <a:lnTo>
                  <a:pt x="11" y="93"/>
                </a:lnTo>
                <a:lnTo>
                  <a:pt x="8" y="93"/>
                </a:lnTo>
                <a:lnTo>
                  <a:pt x="8" y="90"/>
                </a:lnTo>
                <a:lnTo>
                  <a:pt x="3" y="77"/>
                </a:lnTo>
                <a:lnTo>
                  <a:pt x="0" y="93"/>
                </a:lnTo>
                <a:lnTo>
                  <a:pt x="3" y="103"/>
                </a:lnTo>
                <a:lnTo>
                  <a:pt x="8" y="105"/>
                </a:lnTo>
                <a:lnTo>
                  <a:pt x="8" y="100"/>
                </a:lnTo>
              </a:path>
            </a:pathLst>
          </a:custGeom>
          <a:noFill/>
          <a:ln w="1016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09" name="Freeform 11"/>
          <p:cNvSpPr>
            <a:spLocks/>
          </p:cNvSpPr>
          <p:nvPr/>
        </p:nvSpPr>
        <p:spPr bwMode="auto">
          <a:xfrm>
            <a:off x="1543527" y="3713729"/>
            <a:ext cx="123972" cy="305163"/>
          </a:xfrm>
          <a:custGeom>
            <a:avLst/>
            <a:gdLst>
              <a:gd name="T0" fmla="*/ 0 w 91"/>
              <a:gd name="T1" fmla="*/ 306388 h 224"/>
              <a:gd name="T2" fmla="*/ 0 w 91"/>
              <a:gd name="T3" fmla="*/ 298450 h 224"/>
              <a:gd name="T4" fmla="*/ 4762 w 91"/>
              <a:gd name="T5" fmla="*/ 298450 h 224"/>
              <a:gd name="T6" fmla="*/ 9525 w 91"/>
              <a:gd name="T7" fmla="*/ 265113 h 224"/>
              <a:gd name="T8" fmla="*/ 17462 w 91"/>
              <a:gd name="T9" fmla="*/ 342900 h 224"/>
              <a:gd name="T10" fmla="*/ 25400 w 91"/>
              <a:gd name="T11" fmla="*/ 355600 h 224"/>
              <a:gd name="T12" fmla="*/ 34925 w 91"/>
              <a:gd name="T13" fmla="*/ 342900 h 224"/>
              <a:gd name="T14" fmla="*/ 34925 w 91"/>
              <a:gd name="T15" fmla="*/ 285750 h 224"/>
              <a:gd name="T16" fmla="*/ 25400 w 91"/>
              <a:gd name="T17" fmla="*/ 220663 h 224"/>
              <a:gd name="T18" fmla="*/ 34925 w 91"/>
              <a:gd name="T19" fmla="*/ 211138 h 224"/>
              <a:gd name="T20" fmla="*/ 66675 w 91"/>
              <a:gd name="T21" fmla="*/ 106363 h 224"/>
              <a:gd name="T22" fmla="*/ 82550 w 91"/>
              <a:gd name="T23" fmla="*/ 80963 h 224"/>
              <a:gd name="T24" fmla="*/ 90487 w 91"/>
              <a:gd name="T25" fmla="*/ 77788 h 224"/>
              <a:gd name="T26" fmla="*/ 95250 w 91"/>
              <a:gd name="T27" fmla="*/ 68263 h 224"/>
              <a:gd name="T28" fmla="*/ 109537 w 91"/>
              <a:gd name="T29" fmla="*/ 57150 h 224"/>
              <a:gd name="T30" fmla="*/ 119062 w 91"/>
              <a:gd name="T31" fmla="*/ 57150 h 224"/>
              <a:gd name="T32" fmla="*/ 139700 w 91"/>
              <a:gd name="T33" fmla="*/ 23812 h 224"/>
              <a:gd name="T34" fmla="*/ 144462 w 91"/>
              <a:gd name="T35" fmla="*/ 0 h 2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91"/>
              <a:gd name="T55" fmla="*/ 0 h 224"/>
              <a:gd name="T56" fmla="*/ 91 w 91"/>
              <a:gd name="T57" fmla="*/ 224 h 2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91" h="224">
                <a:moveTo>
                  <a:pt x="0" y="193"/>
                </a:moveTo>
                <a:lnTo>
                  <a:pt x="0" y="188"/>
                </a:lnTo>
                <a:lnTo>
                  <a:pt x="3" y="188"/>
                </a:lnTo>
                <a:lnTo>
                  <a:pt x="6" y="167"/>
                </a:lnTo>
                <a:lnTo>
                  <a:pt x="11" y="216"/>
                </a:lnTo>
                <a:lnTo>
                  <a:pt x="16" y="224"/>
                </a:lnTo>
                <a:lnTo>
                  <a:pt x="22" y="216"/>
                </a:lnTo>
                <a:lnTo>
                  <a:pt x="22" y="180"/>
                </a:lnTo>
                <a:lnTo>
                  <a:pt x="16" y="139"/>
                </a:lnTo>
                <a:lnTo>
                  <a:pt x="22" y="133"/>
                </a:lnTo>
                <a:lnTo>
                  <a:pt x="42" y="67"/>
                </a:lnTo>
                <a:lnTo>
                  <a:pt x="52" y="51"/>
                </a:lnTo>
                <a:lnTo>
                  <a:pt x="57" y="49"/>
                </a:lnTo>
                <a:lnTo>
                  <a:pt x="60" y="43"/>
                </a:lnTo>
                <a:lnTo>
                  <a:pt x="69" y="36"/>
                </a:lnTo>
                <a:lnTo>
                  <a:pt x="75" y="36"/>
                </a:lnTo>
                <a:lnTo>
                  <a:pt x="88" y="15"/>
                </a:lnTo>
                <a:lnTo>
                  <a:pt x="91" y="0"/>
                </a:lnTo>
              </a:path>
            </a:pathLst>
          </a:custGeom>
          <a:noFill/>
          <a:ln w="889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0" name="Freeform 12"/>
          <p:cNvSpPr>
            <a:spLocks/>
          </p:cNvSpPr>
          <p:nvPr/>
        </p:nvSpPr>
        <p:spPr bwMode="auto">
          <a:xfrm>
            <a:off x="1533991" y="3776396"/>
            <a:ext cx="107625" cy="213887"/>
          </a:xfrm>
          <a:custGeom>
            <a:avLst/>
            <a:gdLst>
              <a:gd name="T0" fmla="*/ 0 w 79"/>
              <a:gd name="T1" fmla="*/ 233363 h 157"/>
              <a:gd name="T2" fmla="*/ 0 w 79"/>
              <a:gd name="T3" fmla="*/ 249238 h 157"/>
              <a:gd name="T4" fmla="*/ 15875 w 79"/>
              <a:gd name="T5" fmla="*/ 174625 h 157"/>
              <a:gd name="T6" fmla="*/ 20638 w 79"/>
              <a:gd name="T7" fmla="*/ 174625 h 157"/>
              <a:gd name="T8" fmla="*/ 36513 w 79"/>
              <a:gd name="T9" fmla="*/ 119063 h 157"/>
              <a:gd name="T10" fmla="*/ 41275 w 79"/>
              <a:gd name="T11" fmla="*/ 119063 h 157"/>
              <a:gd name="T12" fmla="*/ 68263 w 79"/>
              <a:gd name="T13" fmla="*/ 60325 h 157"/>
              <a:gd name="T14" fmla="*/ 77788 w 79"/>
              <a:gd name="T15" fmla="*/ 57150 h 157"/>
              <a:gd name="T16" fmla="*/ 80963 w 79"/>
              <a:gd name="T17" fmla="*/ 41275 h 157"/>
              <a:gd name="T18" fmla="*/ 101600 w 79"/>
              <a:gd name="T19" fmla="*/ 28575 h 157"/>
              <a:gd name="T20" fmla="*/ 120650 w 79"/>
              <a:gd name="T21" fmla="*/ 4763 h 157"/>
              <a:gd name="T22" fmla="*/ 125413 w 79"/>
              <a:gd name="T23" fmla="*/ 4763 h 157"/>
              <a:gd name="T24" fmla="*/ 125413 w 79"/>
              <a:gd name="T25" fmla="*/ 0 h 157"/>
              <a:gd name="T26" fmla="*/ 120650 w 79"/>
              <a:gd name="T27" fmla="*/ 0 h 157"/>
              <a:gd name="T28" fmla="*/ 111125 w 79"/>
              <a:gd name="T29" fmla="*/ 4763 h 157"/>
              <a:gd name="T30" fmla="*/ 101600 w 79"/>
              <a:gd name="T31" fmla="*/ 33338 h 157"/>
              <a:gd name="T32" fmla="*/ 101600 w 79"/>
              <a:gd name="T33" fmla="*/ 49213 h 157"/>
              <a:gd name="T34" fmla="*/ 88900 w 79"/>
              <a:gd name="T35" fmla="*/ 155575 h 157"/>
              <a:gd name="T36" fmla="*/ 85725 w 79"/>
              <a:gd name="T37" fmla="*/ 155575 h 157"/>
              <a:gd name="T38" fmla="*/ 85725 w 79"/>
              <a:gd name="T39" fmla="*/ 168275 h 157"/>
              <a:gd name="T40" fmla="*/ 77788 w 79"/>
              <a:gd name="T41" fmla="*/ 192088 h 157"/>
              <a:gd name="T42" fmla="*/ 73025 w 79"/>
              <a:gd name="T43" fmla="*/ 192088 h 157"/>
              <a:gd name="T44" fmla="*/ 73025 w 79"/>
              <a:gd name="T45" fmla="*/ 200025 h 157"/>
              <a:gd name="T46" fmla="*/ 68263 w 79"/>
              <a:gd name="T47" fmla="*/ 209550 h 157"/>
              <a:gd name="T48" fmla="*/ 65088 w 79"/>
              <a:gd name="T49" fmla="*/ 209550 h 157"/>
              <a:gd name="T50" fmla="*/ 60325 w 79"/>
              <a:gd name="T51" fmla="*/ 215900 h 157"/>
              <a:gd name="T52" fmla="*/ 52388 w 79"/>
              <a:gd name="T53" fmla="*/ 222250 h 157"/>
              <a:gd name="T54" fmla="*/ 52388 w 79"/>
              <a:gd name="T55" fmla="*/ 225425 h 157"/>
              <a:gd name="T56" fmla="*/ 46038 w 79"/>
              <a:gd name="T57" fmla="*/ 233363 h 157"/>
              <a:gd name="T58" fmla="*/ 33338 w 79"/>
              <a:gd name="T59" fmla="*/ 236538 h 157"/>
              <a:gd name="T60" fmla="*/ 33338 w 79"/>
              <a:gd name="T61" fmla="*/ 233363 h 157"/>
              <a:gd name="T62" fmla="*/ 28575 w 79"/>
              <a:gd name="T63" fmla="*/ 228600 h 1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9"/>
              <a:gd name="T97" fmla="*/ 0 h 157"/>
              <a:gd name="T98" fmla="*/ 79 w 79"/>
              <a:gd name="T99" fmla="*/ 157 h 15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9" h="157">
                <a:moveTo>
                  <a:pt x="0" y="147"/>
                </a:moveTo>
                <a:lnTo>
                  <a:pt x="0" y="157"/>
                </a:lnTo>
                <a:lnTo>
                  <a:pt x="10" y="110"/>
                </a:lnTo>
                <a:lnTo>
                  <a:pt x="13" y="110"/>
                </a:lnTo>
                <a:lnTo>
                  <a:pt x="23" y="75"/>
                </a:lnTo>
                <a:lnTo>
                  <a:pt x="26" y="75"/>
                </a:lnTo>
                <a:lnTo>
                  <a:pt x="43" y="38"/>
                </a:lnTo>
                <a:lnTo>
                  <a:pt x="49" y="36"/>
                </a:lnTo>
                <a:lnTo>
                  <a:pt x="51" y="26"/>
                </a:lnTo>
                <a:lnTo>
                  <a:pt x="64" y="18"/>
                </a:lnTo>
                <a:lnTo>
                  <a:pt x="76" y="3"/>
                </a:lnTo>
                <a:lnTo>
                  <a:pt x="79" y="3"/>
                </a:lnTo>
                <a:lnTo>
                  <a:pt x="79" y="0"/>
                </a:lnTo>
                <a:lnTo>
                  <a:pt x="76" y="0"/>
                </a:lnTo>
                <a:lnTo>
                  <a:pt x="70" y="3"/>
                </a:lnTo>
                <a:lnTo>
                  <a:pt x="64" y="21"/>
                </a:lnTo>
                <a:lnTo>
                  <a:pt x="64" y="31"/>
                </a:lnTo>
                <a:lnTo>
                  <a:pt x="56" y="98"/>
                </a:lnTo>
                <a:lnTo>
                  <a:pt x="54" y="98"/>
                </a:lnTo>
                <a:lnTo>
                  <a:pt x="54" y="106"/>
                </a:lnTo>
                <a:lnTo>
                  <a:pt x="49" y="121"/>
                </a:lnTo>
                <a:lnTo>
                  <a:pt x="46" y="121"/>
                </a:lnTo>
                <a:lnTo>
                  <a:pt x="46" y="126"/>
                </a:lnTo>
                <a:lnTo>
                  <a:pt x="43" y="132"/>
                </a:lnTo>
                <a:lnTo>
                  <a:pt x="41" y="132"/>
                </a:lnTo>
                <a:lnTo>
                  <a:pt x="38" y="136"/>
                </a:lnTo>
                <a:lnTo>
                  <a:pt x="33" y="140"/>
                </a:lnTo>
                <a:lnTo>
                  <a:pt x="33" y="142"/>
                </a:lnTo>
                <a:lnTo>
                  <a:pt x="29" y="147"/>
                </a:lnTo>
                <a:lnTo>
                  <a:pt x="21" y="149"/>
                </a:lnTo>
                <a:lnTo>
                  <a:pt x="21" y="147"/>
                </a:lnTo>
                <a:lnTo>
                  <a:pt x="18" y="144"/>
                </a:lnTo>
              </a:path>
            </a:pathLst>
          </a:custGeom>
          <a:noFill/>
          <a:ln w="1016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1" name="Freeform 13"/>
          <p:cNvSpPr>
            <a:spLocks/>
          </p:cNvSpPr>
          <p:nvPr/>
        </p:nvSpPr>
        <p:spPr bwMode="auto">
          <a:xfrm>
            <a:off x="1648426" y="3640163"/>
            <a:ext cx="87190" cy="55856"/>
          </a:xfrm>
          <a:custGeom>
            <a:avLst/>
            <a:gdLst>
              <a:gd name="T0" fmla="*/ 0 w 64"/>
              <a:gd name="T1" fmla="*/ 65088 h 41"/>
              <a:gd name="T2" fmla="*/ 4762 w 64"/>
              <a:gd name="T3" fmla="*/ 65088 h 41"/>
              <a:gd name="T4" fmla="*/ 12700 w 64"/>
              <a:gd name="T5" fmla="*/ 52388 h 41"/>
              <a:gd name="T6" fmla="*/ 33337 w 64"/>
              <a:gd name="T7" fmla="*/ 44450 h 41"/>
              <a:gd name="T8" fmla="*/ 36512 w 64"/>
              <a:gd name="T9" fmla="*/ 36513 h 41"/>
              <a:gd name="T10" fmla="*/ 53975 w 64"/>
              <a:gd name="T11" fmla="*/ 30163 h 41"/>
              <a:gd name="T12" fmla="*/ 58737 w 64"/>
              <a:gd name="T13" fmla="*/ 20638 h 41"/>
              <a:gd name="T14" fmla="*/ 65087 w 64"/>
              <a:gd name="T15" fmla="*/ 17463 h 41"/>
              <a:gd name="T16" fmla="*/ 65087 w 64"/>
              <a:gd name="T17" fmla="*/ 12700 h 41"/>
              <a:gd name="T18" fmla="*/ 101600 w 64"/>
              <a:gd name="T19" fmla="*/ 4763 h 41"/>
              <a:gd name="T20" fmla="*/ 101600 w 64"/>
              <a:gd name="T21" fmla="*/ 0 h 4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4"/>
              <a:gd name="T34" fmla="*/ 0 h 41"/>
              <a:gd name="T35" fmla="*/ 64 w 64"/>
              <a:gd name="T36" fmla="*/ 41 h 4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4" h="41">
                <a:moveTo>
                  <a:pt x="0" y="41"/>
                </a:moveTo>
                <a:lnTo>
                  <a:pt x="3" y="41"/>
                </a:lnTo>
                <a:lnTo>
                  <a:pt x="8" y="33"/>
                </a:lnTo>
                <a:lnTo>
                  <a:pt x="21" y="28"/>
                </a:lnTo>
                <a:lnTo>
                  <a:pt x="23" y="23"/>
                </a:lnTo>
                <a:lnTo>
                  <a:pt x="34" y="19"/>
                </a:lnTo>
                <a:lnTo>
                  <a:pt x="37" y="13"/>
                </a:lnTo>
                <a:lnTo>
                  <a:pt x="41" y="11"/>
                </a:lnTo>
                <a:lnTo>
                  <a:pt x="41" y="8"/>
                </a:lnTo>
                <a:lnTo>
                  <a:pt x="64" y="3"/>
                </a:lnTo>
                <a:lnTo>
                  <a:pt x="64" y="0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2" name="Freeform 14"/>
          <p:cNvSpPr>
            <a:spLocks/>
          </p:cNvSpPr>
          <p:nvPr/>
        </p:nvSpPr>
        <p:spPr bwMode="auto">
          <a:xfrm>
            <a:off x="1663413" y="3557061"/>
            <a:ext cx="160756" cy="138958"/>
          </a:xfrm>
          <a:custGeom>
            <a:avLst/>
            <a:gdLst>
              <a:gd name="T0" fmla="*/ 187325 w 118"/>
              <a:gd name="T1" fmla="*/ 19050 h 102"/>
              <a:gd name="T2" fmla="*/ 182563 w 118"/>
              <a:gd name="T3" fmla="*/ 23812 h 102"/>
              <a:gd name="T4" fmla="*/ 182563 w 118"/>
              <a:gd name="T5" fmla="*/ 31750 h 102"/>
              <a:gd name="T6" fmla="*/ 171450 w 118"/>
              <a:gd name="T7" fmla="*/ 52388 h 102"/>
              <a:gd name="T8" fmla="*/ 146050 w 118"/>
              <a:gd name="T9" fmla="*/ 65088 h 102"/>
              <a:gd name="T10" fmla="*/ 146050 w 118"/>
              <a:gd name="T11" fmla="*/ 68263 h 102"/>
              <a:gd name="T12" fmla="*/ 138113 w 118"/>
              <a:gd name="T13" fmla="*/ 68263 h 102"/>
              <a:gd name="T14" fmla="*/ 122238 w 118"/>
              <a:gd name="T15" fmla="*/ 73025 h 102"/>
              <a:gd name="T16" fmla="*/ 122238 w 118"/>
              <a:gd name="T17" fmla="*/ 60325 h 102"/>
              <a:gd name="T18" fmla="*/ 125413 w 118"/>
              <a:gd name="T19" fmla="*/ 60325 h 102"/>
              <a:gd name="T20" fmla="*/ 133350 w 118"/>
              <a:gd name="T21" fmla="*/ 44450 h 102"/>
              <a:gd name="T22" fmla="*/ 153988 w 118"/>
              <a:gd name="T23" fmla="*/ 36513 h 102"/>
              <a:gd name="T24" fmla="*/ 153988 w 118"/>
              <a:gd name="T25" fmla="*/ 26988 h 102"/>
              <a:gd name="T26" fmla="*/ 166688 w 118"/>
              <a:gd name="T27" fmla="*/ 12700 h 102"/>
              <a:gd name="T28" fmla="*/ 153988 w 118"/>
              <a:gd name="T29" fmla="*/ 12700 h 102"/>
              <a:gd name="T30" fmla="*/ 146050 w 118"/>
              <a:gd name="T31" fmla="*/ 23812 h 102"/>
              <a:gd name="T32" fmla="*/ 146050 w 118"/>
              <a:gd name="T33" fmla="*/ 31750 h 102"/>
              <a:gd name="T34" fmla="*/ 133350 w 118"/>
              <a:gd name="T35" fmla="*/ 39688 h 102"/>
              <a:gd name="T36" fmla="*/ 122238 w 118"/>
              <a:gd name="T37" fmla="*/ 60325 h 102"/>
              <a:gd name="T38" fmla="*/ 88900 w 118"/>
              <a:gd name="T39" fmla="*/ 84137 h 102"/>
              <a:gd name="T40" fmla="*/ 80963 w 118"/>
              <a:gd name="T41" fmla="*/ 84137 h 102"/>
              <a:gd name="T42" fmla="*/ 73025 w 118"/>
              <a:gd name="T43" fmla="*/ 92075 h 102"/>
              <a:gd name="T44" fmla="*/ 65088 w 118"/>
              <a:gd name="T45" fmla="*/ 92075 h 102"/>
              <a:gd name="T46" fmla="*/ 65088 w 118"/>
              <a:gd name="T47" fmla="*/ 84137 h 102"/>
              <a:gd name="T48" fmla="*/ 73025 w 118"/>
              <a:gd name="T49" fmla="*/ 76200 h 102"/>
              <a:gd name="T50" fmla="*/ 73025 w 118"/>
              <a:gd name="T51" fmla="*/ 68263 h 102"/>
              <a:gd name="T52" fmla="*/ 84138 w 118"/>
              <a:gd name="T53" fmla="*/ 60325 h 102"/>
              <a:gd name="T54" fmla="*/ 88900 w 118"/>
              <a:gd name="T55" fmla="*/ 52388 h 102"/>
              <a:gd name="T56" fmla="*/ 96837 w 118"/>
              <a:gd name="T57" fmla="*/ 49212 h 102"/>
              <a:gd name="T58" fmla="*/ 101600 w 118"/>
              <a:gd name="T59" fmla="*/ 39688 h 102"/>
              <a:gd name="T60" fmla="*/ 171450 w 118"/>
              <a:gd name="T61" fmla="*/ 3175 h 102"/>
              <a:gd name="T62" fmla="*/ 158750 w 118"/>
              <a:gd name="T63" fmla="*/ 0 h 102"/>
              <a:gd name="T64" fmla="*/ 133350 w 118"/>
              <a:gd name="T65" fmla="*/ 7938 h 102"/>
              <a:gd name="T66" fmla="*/ 119063 w 118"/>
              <a:gd name="T67" fmla="*/ 19050 h 102"/>
              <a:gd name="T68" fmla="*/ 119063 w 118"/>
              <a:gd name="T69" fmla="*/ 23812 h 102"/>
              <a:gd name="T70" fmla="*/ 114300 w 118"/>
              <a:gd name="T71" fmla="*/ 23812 h 102"/>
              <a:gd name="T72" fmla="*/ 106363 w 118"/>
              <a:gd name="T73" fmla="*/ 36513 h 102"/>
              <a:gd name="T74" fmla="*/ 96837 w 118"/>
              <a:gd name="T75" fmla="*/ 36513 h 102"/>
              <a:gd name="T76" fmla="*/ 96837 w 118"/>
              <a:gd name="T77" fmla="*/ 39688 h 102"/>
              <a:gd name="T78" fmla="*/ 93663 w 118"/>
              <a:gd name="T79" fmla="*/ 39688 h 102"/>
              <a:gd name="T80" fmla="*/ 76200 w 118"/>
              <a:gd name="T81" fmla="*/ 52388 h 102"/>
              <a:gd name="T82" fmla="*/ 65088 w 118"/>
              <a:gd name="T83" fmla="*/ 68263 h 102"/>
              <a:gd name="T84" fmla="*/ 60325 w 118"/>
              <a:gd name="T85" fmla="*/ 68263 h 102"/>
              <a:gd name="T86" fmla="*/ 60325 w 118"/>
              <a:gd name="T87" fmla="*/ 73025 h 102"/>
              <a:gd name="T88" fmla="*/ 44450 w 118"/>
              <a:gd name="T89" fmla="*/ 96837 h 102"/>
              <a:gd name="T90" fmla="*/ 41275 w 118"/>
              <a:gd name="T91" fmla="*/ 96837 h 102"/>
              <a:gd name="T92" fmla="*/ 31750 w 118"/>
              <a:gd name="T93" fmla="*/ 101600 h 102"/>
              <a:gd name="T94" fmla="*/ 31750 w 118"/>
              <a:gd name="T95" fmla="*/ 104775 h 102"/>
              <a:gd name="T96" fmla="*/ 23812 w 118"/>
              <a:gd name="T97" fmla="*/ 109538 h 102"/>
              <a:gd name="T98" fmla="*/ 23812 w 118"/>
              <a:gd name="T99" fmla="*/ 114300 h 102"/>
              <a:gd name="T100" fmla="*/ 12700 w 118"/>
              <a:gd name="T101" fmla="*/ 122238 h 102"/>
              <a:gd name="T102" fmla="*/ 0 w 118"/>
              <a:gd name="T103" fmla="*/ 161925 h 1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8"/>
              <a:gd name="T157" fmla="*/ 0 h 102"/>
              <a:gd name="T158" fmla="*/ 118 w 118"/>
              <a:gd name="T159" fmla="*/ 102 h 102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8" h="102">
                <a:moveTo>
                  <a:pt x="118" y="12"/>
                </a:moveTo>
                <a:lnTo>
                  <a:pt x="115" y="15"/>
                </a:lnTo>
                <a:lnTo>
                  <a:pt x="115" y="20"/>
                </a:lnTo>
                <a:lnTo>
                  <a:pt x="108" y="33"/>
                </a:lnTo>
                <a:lnTo>
                  <a:pt x="92" y="41"/>
                </a:lnTo>
                <a:lnTo>
                  <a:pt x="92" y="43"/>
                </a:lnTo>
                <a:lnTo>
                  <a:pt x="87" y="43"/>
                </a:lnTo>
                <a:lnTo>
                  <a:pt x="77" y="46"/>
                </a:lnTo>
                <a:lnTo>
                  <a:pt x="77" y="38"/>
                </a:lnTo>
                <a:lnTo>
                  <a:pt x="79" y="38"/>
                </a:lnTo>
                <a:lnTo>
                  <a:pt x="84" y="28"/>
                </a:lnTo>
                <a:lnTo>
                  <a:pt x="97" y="23"/>
                </a:lnTo>
                <a:lnTo>
                  <a:pt x="97" y="17"/>
                </a:lnTo>
                <a:lnTo>
                  <a:pt x="105" y="8"/>
                </a:lnTo>
                <a:lnTo>
                  <a:pt x="97" y="8"/>
                </a:lnTo>
                <a:lnTo>
                  <a:pt x="92" y="15"/>
                </a:lnTo>
                <a:lnTo>
                  <a:pt x="92" y="20"/>
                </a:lnTo>
                <a:lnTo>
                  <a:pt x="84" y="25"/>
                </a:lnTo>
                <a:lnTo>
                  <a:pt x="77" y="38"/>
                </a:lnTo>
                <a:lnTo>
                  <a:pt x="56" y="53"/>
                </a:lnTo>
                <a:lnTo>
                  <a:pt x="51" y="53"/>
                </a:lnTo>
                <a:lnTo>
                  <a:pt x="46" y="58"/>
                </a:lnTo>
                <a:lnTo>
                  <a:pt x="41" y="58"/>
                </a:lnTo>
                <a:lnTo>
                  <a:pt x="41" y="53"/>
                </a:lnTo>
                <a:lnTo>
                  <a:pt x="46" y="48"/>
                </a:lnTo>
                <a:lnTo>
                  <a:pt x="46" y="43"/>
                </a:lnTo>
                <a:lnTo>
                  <a:pt x="53" y="38"/>
                </a:lnTo>
                <a:lnTo>
                  <a:pt x="56" y="33"/>
                </a:lnTo>
                <a:lnTo>
                  <a:pt x="61" y="31"/>
                </a:lnTo>
                <a:lnTo>
                  <a:pt x="64" y="25"/>
                </a:lnTo>
                <a:lnTo>
                  <a:pt x="108" y="2"/>
                </a:lnTo>
                <a:lnTo>
                  <a:pt x="100" y="0"/>
                </a:lnTo>
                <a:lnTo>
                  <a:pt x="84" y="5"/>
                </a:lnTo>
                <a:lnTo>
                  <a:pt x="75" y="12"/>
                </a:lnTo>
                <a:lnTo>
                  <a:pt x="75" y="15"/>
                </a:lnTo>
                <a:lnTo>
                  <a:pt x="72" y="15"/>
                </a:lnTo>
                <a:lnTo>
                  <a:pt x="67" y="23"/>
                </a:lnTo>
                <a:lnTo>
                  <a:pt x="61" y="23"/>
                </a:lnTo>
                <a:lnTo>
                  <a:pt x="61" y="25"/>
                </a:lnTo>
                <a:lnTo>
                  <a:pt x="59" y="25"/>
                </a:lnTo>
                <a:lnTo>
                  <a:pt x="48" y="33"/>
                </a:lnTo>
                <a:lnTo>
                  <a:pt x="41" y="43"/>
                </a:lnTo>
                <a:lnTo>
                  <a:pt x="38" y="43"/>
                </a:lnTo>
                <a:lnTo>
                  <a:pt x="38" y="46"/>
                </a:lnTo>
                <a:lnTo>
                  <a:pt x="28" y="61"/>
                </a:lnTo>
                <a:lnTo>
                  <a:pt x="26" y="61"/>
                </a:lnTo>
                <a:lnTo>
                  <a:pt x="20" y="64"/>
                </a:lnTo>
                <a:lnTo>
                  <a:pt x="20" y="66"/>
                </a:lnTo>
                <a:lnTo>
                  <a:pt x="15" y="69"/>
                </a:lnTo>
                <a:lnTo>
                  <a:pt x="15" y="72"/>
                </a:lnTo>
                <a:lnTo>
                  <a:pt x="8" y="77"/>
                </a:lnTo>
                <a:lnTo>
                  <a:pt x="0" y="102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3" name="Freeform 15"/>
          <p:cNvSpPr>
            <a:spLocks/>
          </p:cNvSpPr>
          <p:nvPr/>
        </p:nvSpPr>
        <p:spPr bwMode="auto">
          <a:xfrm>
            <a:off x="1824169" y="3497118"/>
            <a:ext cx="111712" cy="94001"/>
          </a:xfrm>
          <a:custGeom>
            <a:avLst/>
            <a:gdLst>
              <a:gd name="T0" fmla="*/ 0 w 82"/>
              <a:gd name="T1" fmla="*/ 109537 h 69"/>
              <a:gd name="T2" fmla="*/ 0 w 82"/>
              <a:gd name="T3" fmla="*/ 106362 h 69"/>
              <a:gd name="T4" fmla="*/ 36512 w 82"/>
              <a:gd name="T5" fmla="*/ 93662 h 69"/>
              <a:gd name="T6" fmla="*/ 36512 w 82"/>
              <a:gd name="T7" fmla="*/ 88900 h 69"/>
              <a:gd name="T8" fmla="*/ 53975 w 82"/>
              <a:gd name="T9" fmla="*/ 85725 h 69"/>
              <a:gd name="T10" fmla="*/ 53975 w 82"/>
              <a:gd name="T11" fmla="*/ 82550 h 69"/>
              <a:gd name="T12" fmla="*/ 93662 w 82"/>
              <a:gd name="T13" fmla="*/ 73025 h 69"/>
              <a:gd name="T14" fmla="*/ 90487 w 82"/>
              <a:gd name="T15" fmla="*/ 73025 h 69"/>
              <a:gd name="T16" fmla="*/ 73025 w 82"/>
              <a:gd name="T17" fmla="*/ 85725 h 69"/>
              <a:gd name="T18" fmla="*/ 60325 w 82"/>
              <a:gd name="T19" fmla="*/ 85725 h 69"/>
              <a:gd name="T20" fmla="*/ 36512 w 82"/>
              <a:gd name="T21" fmla="*/ 96837 h 69"/>
              <a:gd name="T22" fmla="*/ 90487 w 82"/>
              <a:gd name="T23" fmla="*/ 85725 h 69"/>
              <a:gd name="T24" fmla="*/ 93662 w 82"/>
              <a:gd name="T25" fmla="*/ 77787 h 69"/>
              <a:gd name="T26" fmla="*/ 101600 w 82"/>
              <a:gd name="T27" fmla="*/ 73025 h 69"/>
              <a:gd name="T28" fmla="*/ 106363 w 82"/>
              <a:gd name="T29" fmla="*/ 65087 h 69"/>
              <a:gd name="T30" fmla="*/ 114300 w 82"/>
              <a:gd name="T31" fmla="*/ 60325 h 69"/>
              <a:gd name="T32" fmla="*/ 122238 w 82"/>
              <a:gd name="T33" fmla="*/ 44450 h 69"/>
              <a:gd name="T34" fmla="*/ 114300 w 82"/>
              <a:gd name="T35" fmla="*/ 36512 h 69"/>
              <a:gd name="T36" fmla="*/ 122238 w 82"/>
              <a:gd name="T37" fmla="*/ 11112 h 69"/>
              <a:gd name="T38" fmla="*/ 130175 w 82"/>
              <a:gd name="T39" fmla="*/ 7937 h 69"/>
              <a:gd name="T40" fmla="*/ 125413 w 82"/>
              <a:gd name="T41" fmla="*/ 0 h 69"/>
              <a:gd name="T42" fmla="*/ 96837 w 82"/>
              <a:gd name="T43" fmla="*/ 0 h 69"/>
              <a:gd name="T44" fmla="*/ 96837 w 82"/>
              <a:gd name="T45" fmla="*/ 4762 h 69"/>
              <a:gd name="T46" fmla="*/ 93662 w 82"/>
              <a:gd name="T47" fmla="*/ 4762 h 69"/>
              <a:gd name="T48" fmla="*/ 73025 w 82"/>
              <a:gd name="T49" fmla="*/ 15875 h 69"/>
              <a:gd name="T50" fmla="*/ 68262 w 82"/>
              <a:gd name="T51" fmla="*/ 23812 h 69"/>
              <a:gd name="T52" fmla="*/ 57150 w 82"/>
              <a:gd name="T53" fmla="*/ 23812 h 69"/>
              <a:gd name="T54" fmla="*/ 31750 w 82"/>
              <a:gd name="T55" fmla="*/ 31750 h 69"/>
              <a:gd name="T56" fmla="*/ 31750 w 82"/>
              <a:gd name="T57" fmla="*/ 36512 h 69"/>
              <a:gd name="T58" fmla="*/ 28575 w 82"/>
              <a:gd name="T59" fmla="*/ 36512 h 69"/>
              <a:gd name="T60" fmla="*/ 12700 w 82"/>
              <a:gd name="T61" fmla="*/ 47625 h 69"/>
              <a:gd name="T62" fmla="*/ 0 w 82"/>
              <a:gd name="T63" fmla="*/ 52387 h 69"/>
              <a:gd name="T64" fmla="*/ 31750 w 82"/>
              <a:gd name="T65" fmla="*/ 47625 h 69"/>
              <a:gd name="T66" fmla="*/ 49212 w 82"/>
              <a:gd name="T67" fmla="*/ 36512 h 69"/>
              <a:gd name="T68" fmla="*/ 6350 w 82"/>
              <a:gd name="T69" fmla="*/ 36512 h 69"/>
              <a:gd name="T70" fmla="*/ 0 w 82"/>
              <a:gd name="T71" fmla="*/ 41275 h 69"/>
              <a:gd name="T72" fmla="*/ 85725 w 82"/>
              <a:gd name="T73" fmla="*/ 41275 h 6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2"/>
              <a:gd name="T112" fmla="*/ 0 h 69"/>
              <a:gd name="T113" fmla="*/ 82 w 82"/>
              <a:gd name="T114" fmla="*/ 69 h 6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2" h="69">
                <a:moveTo>
                  <a:pt x="0" y="69"/>
                </a:moveTo>
                <a:lnTo>
                  <a:pt x="0" y="67"/>
                </a:lnTo>
                <a:lnTo>
                  <a:pt x="23" y="59"/>
                </a:lnTo>
                <a:lnTo>
                  <a:pt x="23" y="56"/>
                </a:lnTo>
                <a:lnTo>
                  <a:pt x="34" y="54"/>
                </a:lnTo>
                <a:lnTo>
                  <a:pt x="34" y="52"/>
                </a:lnTo>
                <a:lnTo>
                  <a:pt x="59" y="46"/>
                </a:lnTo>
                <a:lnTo>
                  <a:pt x="57" y="46"/>
                </a:lnTo>
                <a:lnTo>
                  <a:pt x="46" y="54"/>
                </a:lnTo>
                <a:lnTo>
                  <a:pt x="38" y="54"/>
                </a:lnTo>
                <a:lnTo>
                  <a:pt x="23" y="61"/>
                </a:lnTo>
                <a:lnTo>
                  <a:pt x="57" y="54"/>
                </a:lnTo>
                <a:lnTo>
                  <a:pt x="59" y="49"/>
                </a:lnTo>
                <a:lnTo>
                  <a:pt x="64" y="46"/>
                </a:lnTo>
                <a:lnTo>
                  <a:pt x="67" y="41"/>
                </a:lnTo>
                <a:lnTo>
                  <a:pt x="72" y="38"/>
                </a:lnTo>
                <a:lnTo>
                  <a:pt x="77" y="28"/>
                </a:lnTo>
                <a:lnTo>
                  <a:pt x="72" y="23"/>
                </a:lnTo>
                <a:lnTo>
                  <a:pt x="77" y="7"/>
                </a:lnTo>
                <a:lnTo>
                  <a:pt x="82" y="5"/>
                </a:lnTo>
                <a:lnTo>
                  <a:pt x="79" y="0"/>
                </a:lnTo>
                <a:lnTo>
                  <a:pt x="61" y="0"/>
                </a:lnTo>
                <a:lnTo>
                  <a:pt x="61" y="3"/>
                </a:lnTo>
                <a:lnTo>
                  <a:pt x="59" y="3"/>
                </a:lnTo>
                <a:lnTo>
                  <a:pt x="46" y="10"/>
                </a:lnTo>
                <a:lnTo>
                  <a:pt x="43" y="15"/>
                </a:lnTo>
                <a:lnTo>
                  <a:pt x="36" y="15"/>
                </a:lnTo>
                <a:lnTo>
                  <a:pt x="20" y="20"/>
                </a:lnTo>
                <a:lnTo>
                  <a:pt x="20" y="23"/>
                </a:lnTo>
                <a:lnTo>
                  <a:pt x="18" y="23"/>
                </a:lnTo>
                <a:lnTo>
                  <a:pt x="8" y="30"/>
                </a:lnTo>
                <a:lnTo>
                  <a:pt x="0" y="33"/>
                </a:lnTo>
                <a:lnTo>
                  <a:pt x="20" y="30"/>
                </a:lnTo>
                <a:lnTo>
                  <a:pt x="31" y="23"/>
                </a:lnTo>
                <a:lnTo>
                  <a:pt x="4" y="23"/>
                </a:lnTo>
                <a:lnTo>
                  <a:pt x="0" y="26"/>
                </a:lnTo>
                <a:lnTo>
                  <a:pt x="54" y="26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4" name="Freeform 16"/>
          <p:cNvSpPr>
            <a:spLocks/>
          </p:cNvSpPr>
          <p:nvPr/>
        </p:nvSpPr>
        <p:spPr bwMode="auto">
          <a:xfrm>
            <a:off x="1677037" y="3666047"/>
            <a:ext cx="66754" cy="65392"/>
          </a:xfrm>
          <a:custGeom>
            <a:avLst/>
            <a:gdLst>
              <a:gd name="T0" fmla="*/ 12700 w 49"/>
              <a:gd name="T1" fmla="*/ 55563 h 48"/>
              <a:gd name="T2" fmla="*/ 7937 w 49"/>
              <a:gd name="T3" fmla="*/ 60325 h 48"/>
              <a:gd name="T4" fmla="*/ 20637 w 49"/>
              <a:gd name="T5" fmla="*/ 39687 h 48"/>
              <a:gd name="T6" fmla="*/ 41275 w 49"/>
              <a:gd name="T7" fmla="*/ 34925 h 48"/>
              <a:gd name="T8" fmla="*/ 68262 w 49"/>
              <a:gd name="T9" fmla="*/ 3175 h 48"/>
              <a:gd name="T10" fmla="*/ 77787 w 49"/>
              <a:gd name="T11" fmla="*/ 0 h 48"/>
              <a:gd name="T12" fmla="*/ 77787 w 49"/>
              <a:gd name="T13" fmla="*/ 6350 h 48"/>
              <a:gd name="T14" fmla="*/ 68262 w 49"/>
              <a:gd name="T15" fmla="*/ 9525 h 48"/>
              <a:gd name="T16" fmla="*/ 68262 w 49"/>
              <a:gd name="T17" fmla="*/ 14288 h 48"/>
              <a:gd name="T18" fmla="*/ 57150 w 49"/>
              <a:gd name="T19" fmla="*/ 22225 h 48"/>
              <a:gd name="T20" fmla="*/ 41275 w 49"/>
              <a:gd name="T21" fmla="*/ 47625 h 48"/>
              <a:gd name="T22" fmla="*/ 36512 w 49"/>
              <a:gd name="T23" fmla="*/ 47625 h 48"/>
              <a:gd name="T24" fmla="*/ 36512 w 49"/>
              <a:gd name="T25" fmla="*/ 52388 h 48"/>
              <a:gd name="T26" fmla="*/ 12700 w 49"/>
              <a:gd name="T27" fmla="*/ 76200 h 48"/>
              <a:gd name="T28" fmla="*/ 0 w 49"/>
              <a:gd name="T29" fmla="*/ 76200 h 4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"/>
              <a:gd name="T46" fmla="*/ 0 h 48"/>
              <a:gd name="T47" fmla="*/ 49 w 49"/>
              <a:gd name="T48" fmla="*/ 48 h 4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" h="48">
                <a:moveTo>
                  <a:pt x="8" y="35"/>
                </a:moveTo>
                <a:lnTo>
                  <a:pt x="5" y="38"/>
                </a:lnTo>
                <a:lnTo>
                  <a:pt x="13" y="25"/>
                </a:lnTo>
                <a:lnTo>
                  <a:pt x="26" y="22"/>
                </a:lnTo>
                <a:lnTo>
                  <a:pt x="43" y="2"/>
                </a:lnTo>
                <a:lnTo>
                  <a:pt x="49" y="0"/>
                </a:lnTo>
                <a:lnTo>
                  <a:pt x="49" y="4"/>
                </a:lnTo>
                <a:lnTo>
                  <a:pt x="43" y="6"/>
                </a:lnTo>
                <a:lnTo>
                  <a:pt x="43" y="9"/>
                </a:lnTo>
                <a:lnTo>
                  <a:pt x="36" y="14"/>
                </a:lnTo>
                <a:lnTo>
                  <a:pt x="26" y="30"/>
                </a:lnTo>
                <a:lnTo>
                  <a:pt x="23" y="30"/>
                </a:lnTo>
                <a:lnTo>
                  <a:pt x="23" y="33"/>
                </a:lnTo>
                <a:lnTo>
                  <a:pt x="8" y="48"/>
                </a:lnTo>
                <a:lnTo>
                  <a:pt x="0" y="48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5" name="Freeform 17"/>
          <p:cNvSpPr>
            <a:spLocks/>
          </p:cNvSpPr>
          <p:nvPr/>
        </p:nvSpPr>
        <p:spPr bwMode="auto">
          <a:xfrm>
            <a:off x="1589847" y="3608829"/>
            <a:ext cx="122610" cy="196176"/>
          </a:xfrm>
          <a:custGeom>
            <a:avLst/>
            <a:gdLst>
              <a:gd name="T0" fmla="*/ 142875 w 90"/>
              <a:gd name="T1" fmla="*/ 0 h 144"/>
              <a:gd name="T2" fmla="*/ 133350 w 90"/>
              <a:gd name="T3" fmla="*/ 7937 h 144"/>
              <a:gd name="T4" fmla="*/ 127000 w 90"/>
              <a:gd name="T5" fmla="*/ 28575 h 144"/>
              <a:gd name="T6" fmla="*/ 122238 w 90"/>
              <a:gd name="T7" fmla="*/ 28575 h 144"/>
              <a:gd name="T8" fmla="*/ 122238 w 90"/>
              <a:gd name="T9" fmla="*/ 31750 h 144"/>
              <a:gd name="T10" fmla="*/ 114300 w 90"/>
              <a:gd name="T11" fmla="*/ 41275 h 144"/>
              <a:gd name="T12" fmla="*/ 114300 w 90"/>
              <a:gd name="T13" fmla="*/ 53975 h 144"/>
              <a:gd name="T14" fmla="*/ 109538 w 90"/>
              <a:gd name="T15" fmla="*/ 53975 h 144"/>
              <a:gd name="T16" fmla="*/ 109538 w 90"/>
              <a:gd name="T17" fmla="*/ 57150 h 144"/>
              <a:gd name="T18" fmla="*/ 98425 w 90"/>
              <a:gd name="T19" fmla="*/ 73025 h 144"/>
              <a:gd name="T20" fmla="*/ 90487 w 90"/>
              <a:gd name="T21" fmla="*/ 73025 h 144"/>
              <a:gd name="T22" fmla="*/ 80962 w 90"/>
              <a:gd name="T23" fmla="*/ 85725 h 144"/>
              <a:gd name="T24" fmla="*/ 80962 w 90"/>
              <a:gd name="T25" fmla="*/ 76200 h 144"/>
              <a:gd name="T26" fmla="*/ 93662 w 90"/>
              <a:gd name="T27" fmla="*/ 69850 h 144"/>
              <a:gd name="T28" fmla="*/ 93662 w 90"/>
              <a:gd name="T29" fmla="*/ 66675 h 144"/>
              <a:gd name="T30" fmla="*/ 90487 w 90"/>
              <a:gd name="T31" fmla="*/ 66675 h 144"/>
              <a:gd name="T32" fmla="*/ 80962 w 90"/>
              <a:gd name="T33" fmla="*/ 73025 h 144"/>
              <a:gd name="T34" fmla="*/ 80962 w 90"/>
              <a:gd name="T35" fmla="*/ 80962 h 144"/>
              <a:gd name="T36" fmla="*/ 55563 w 90"/>
              <a:gd name="T37" fmla="*/ 109538 h 144"/>
              <a:gd name="T38" fmla="*/ 49212 w 90"/>
              <a:gd name="T39" fmla="*/ 114300 h 144"/>
              <a:gd name="T40" fmla="*/ 41275 w 90"/>
              <a:gd name="T41" fmla="*/ 131762 h 144"/>
              <a:gd name="T42" fmla="*/ 41275 w 90"/>
              <a:gd name="T43" fmla="*/ 142875 h 144"/>
              <a:gd name="T44" fmla="*/ 36512 w 90"/>
              <a:gd name="T45" fmla="*/ 150812 h 144"/>
              <a:gd name="T46" fmla="*/ 33338 w 90"/>
              <a:gd name="T47" fmla="*/ 150812 h 144"/>
              <a:gd name="T48" fmla="*/ 33338 w 90"/>
              <a:gd name="T49" fmla="*/ 153987 h 144"/>
              <a:gd name="T50" fmla="*/ 20637 w 90"/>
              <a:gd name="T51" fmla="*/ 184150 h 144"/>
              <a:gd name="T52" fmla="*/ 15875 w 90"/>
              <a:gd name="T53" fmla="*/ 184150 h 144"/>
              <a:gd name="T54" fmla="*/ 15875 w 90"/>
              <a:gd name="T55" fmla="*/ 187325 h 144"/>
              <a:gd name="T56" fmla="*/ 3175 w 90"/>
              <a:gd name="T57" fmla="*/ 203200 h 144"/>
              <a:gd name="T58" fmla="*/ 3175 w 90"/>
              <a:gd name="T59" fmla="*/ 220663 h 144"/>
              <a:gd name="T60" fmla="*/ 0 w 90"/>
              <a:gd name="T61" fmla="*/ 228600 h 144"/>
              <a:gd name="T62" fmla="*/ 23812 w 90"/>
              <a:gd name="T63" fmla="*/ 127000 h 144"/>
              <a:gd name="T64" fmla="*/ 28575 w 90"/>
              <a:gd name="T65" fmla="*/ 127000 h 144"/>
              <a:gd name="T66" fmla="*/ 28575 w 90"/>
              <a:gd name="T67" fmla="*/ 122237 h 144"/>
              <a:gd name="T68" fmla="*/ 46037 w 90"/>
              <a:gd name="T69" fmla="*/ 109538 h 144"/>
              <a:gd name="T70" fmla="*/ 68263 w 90"/>
              <a:gd name="T71" fmla="*/ 76200 h 144"/>
              <a:gd name="T72" fmla="*/ 104775 w 90"/>
              <a:gd name="T73" fmla="*/ 69850 h 144"/>
              <a:gd name="T74" fmla="*/ 109538 w 90"/>
              <a:gd name="T75" fmla="*/ 61912 h 144"/>
              <a:gd name="T76" fmla="*/ 138113 w 90"/>
              <a:gd name="T77" fmla="*/ 49212 h 14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90"/>
              <a:gd name="T118" fmla="*/ 0 h 144"/>
              <a:gd name="T119" fmla="*/ 90 w 90"/>
              <a:gd name="T120" fmla="*/ 144 h 144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90" h="144">
                <a:moveTo>
                  <a:pt x="90" y="0"/>
                </a:moveTo>
                <a:lnTo>
                  <a:pt x="84" y="5"/>
                </a:lnTo>
                <a:lnTo>
                  <a:pt x="80" y="18"/>
                </a:lnTo>
                <a:lnTo>
                  <a:pt x="77" y="18"/>
                </a:lnTo>
                <a:lnTo>
                  <a:pt x="77" y="20"/>
                </a:lnTo>
                <a:lnTo>
                  <a:pt x="72" y="26"/>
                </a:lnTo>
                <a:lnTo>
                  <a:pt x="72" y="34"/>
                </a:lnTo>
                <a:lnTo>
                  <a:pt x="69" y="34"/>
                </a:lnTo>
                <a:lnTo>
                  <a:pt x="69" y="36"/>
                </a:lnTo>
                <a:lnTo>
                  <a:pt x="62" y="46"/>
                </a:lnTo>
                <a:lnTo>
                  <a:pt x="57" y="46"/>
                </a:lnTo>
                <a:lnTo>
                  <a:pt x="51" y="54"/>
                </a:lnTo>
                <a:lnTo>
                  <a:pt x="51" y="48"/>
                </a:lnTo>
                <a:lnTo>
                  <a:pt x="59" y="44"/>
                </a:lnTo>
                <a:lnTo>
                  <a:pt x="59" y="42"/>
                </a:lnTo>
                <a:lnTo>
                  <a:pt x="57" y="42"/>
                </a:lnTo>
                <a:lnTo>
                  <a:pt x="51" y="46"/>
                </a:lnTo>
                <a:lnTo>
                  <a:pt x="51" y="51"/>
                </a:lnTo>
                <a:lnTo>
                  <a:pt x="35" y="69"/>
                </a:lnTo>
                <a:lnTo>
                  <a:pt x="31" y="72"/>
                </a:lnTo>
                <a:lnTo>
                  <a:pt x="26" y="83"/>
                </a:lnTo>
                <a:lnTo>
                  <a:pt x="26" y="90"/>
                </a:lnTo>
                <a:lnTo>
                  <a:pt x="23" y="95"/>
                </a:lnTo>
                <a:lnTo>
                  <a:pt x="21" y="95"/>
                </a:lnTo>
                <a:lnTo>
                  <a:pt x="21" y="97"/>
                </a:lnTo>
                <a:lnTo>
                  <a:pt x="13" y="116"/>
                </a:lnTo>
                <a:lnTo>
                  <a:pt x="10" y="116"/>
                </a:lnTo>
                <a:lnTo>
                  <a:pt x="10" y="118"/>
                </a:lnTo>
                <a:lnTo>
                  <a:pt x="2" y="128"/>
                </a:lnTo>
                <a:lnTo>
                  <a:pt x="2" y="139"/>
                </a:lnTo>
                <a:lnTo>
                  <a:pt x="0" y="144"/>
                </a:lnTo>
                <a:lnTo>
                  <a:pt x="15" y="80"/>
                </a:lnTo>
                <a:lnTo>
                  <a:pt x="18" y="80"/>
                </a:lnTo>
                <a:lnTo>
                  <a:pt x="18" y="77"/>
                </a:lnTo>
                <a:lnTo>
                  <a:pt x="29" y="69"/>
                </a:lnTo>
                <a:lnTo>
                  <a:pt x="43" y="48"/>
                </a:lnTo>
                <a:lnTo>
                  <a:pt x="66" y="44"/>
                </a:lnTo>
                <a:lnTo>
                  <a:pt x="69" y="39"/>
                </a:lnTo>
                <a:lnTo>
                  <a:pt x="87" y="31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6" name="Freeform 18"/>
          <p:cNvSpPr>
            <a:spLocks/>
          </p:cNvSpPr>
          <p:nvPr/>
        </p:nvSpPr>
        <p:spPr bwMode="auto">
          <a:xfrm>
            <a:off x="1949504" y="3328188"/>
            <a:ext cx="198901" cy="217974"/>
          </a:xfrm>
          <a:custGeom>
            <a:avLst/>
            <a:gdLst>
              <a:gd name="T0" fmla="*/ 93662 w 146"/>
              <a:gd name="T1" fmla="*/ 225425 h 160"/>
              <a:gd name="T2" fmla="*/ 73025 w 146"/>
              <a:gd name="T3" fmla="*/ 249238 h 160"/>
              <a:gd name="T4" fmla="*/ 158750 w 146"/>
              <a:gd name="T5" fmla="*/ 233363 h 160"/>
              <a:gd name="T6" fmla="*/ 171450 w 146"/>
              <a:gd name="T7" fmla="*/ 225425 h 160"/>
              <a:gd name="T8" fmla="*/ 187325 w 146"/>
              <a:gd name="T9" fmla="*/ 225425 h 160"/>
              <a:gd name="T10" fmla="*/ 196850 w 146"/>
              <a:gd name="T11" fmla="*/ 217488 h 160"/>
              <a:gd name="T12" fmla="*/ 211138 w 146"/>
              <a:gd name="T13" fmla="*/ 244475 h 160"/>
              <a:gd name="T14" fmla="*/ 166687 w 146"/>
              <a:gd name="T15" fmla="*/ 176212 h 160"/>
              <a:gd name="T16" fmla="*/ 171450 w 146"/>
              <a:gd name="T17" fmla="*/ 111125 h 160"/>
              <a:gd name="T18" fmla="*/ 174625 w 146"/>
              <a:gd name="T19" fmla="*/ 77787 h 160"/>
              <a:gd name="T20" fmla="*/ 196850 w 146"/>
              <a:gd name="T21" fmla="*/ 74612 h 160"/>
              <a:gd name="T22" fmla="*/ 231775 w 146"/>
              <a:gd name="T23" fmla="*/ 0 h 160"/>
              <a:gd name="T24" fmla="*/ 211138 w 146"/>
              <a:gd name="T25" fmla="*/ 9525 h 160"/>
              <a:gd name="T26" fmla="*/ 109538 w 146"/>
              <a:gd name="T27" fmla="*/ 25400 h 160"/>
              <a:gd name="T28" fmla="*/ 146050 w 146"/>
              <a:gd name="T29" fmla="*/ 41275 h 160"/>
              <a:gd name="T30" fmla="*/ 138112 w 146"/>
              <a:gd name="T31" fmla="*/ 38100 h 160"/>
              <a:gd name="T32" fmla="*/ 134937 w 146"/>
              <a:gd name="T33" fmla="*/ 52388 h 160"/>
              <a:gd name="T34" fmla="*/ 114300 w 146"/>
              <a:gd name="T35" fmla="*/ 176212 h 160"/>
              <a:gd name="T36" fmla="*/ 77787 w 146"/>
              <a:gd name="T37" fmla="*/ 192087 h 160"/>
              <a:gd name="T38" fmla="*/ 69850 w 146"/>
              <a:gd name="T39" fmla="*/ 176212 h 160"/>
              <a:gd name="T40" fmla="*/ 114300 w 146"/>
              <a:gd name="T41" fmla="*/ 130175 h 160"/>
              <a:gd name="T42" fmla="*/ 96837 w 146"/>
              <a:gd name="T43" fmla="*/ 87312 h 160"/>
              <a:gd name="T44" fmla="*/ 77787 w 146"/>
              <a:gd name="T45" fmla="*/ 106363 h 160"/>
              <a:gd name="T46" fmla="*/ 57150 w 146"/>
              <a:gd name="T47" fmla="*/ 184150 h 160"/>
              <a:gd name="T48" fmla="*/ 41275 w 146"/>
              <a:gd name="T49" fmla="*/ 192087 h 160"/>
              <a:gd name="T50" fmla="*/ 41275 w 146"/>
              <a:gd name="T51" fmla="*/ 134937 h 160"/>
              <a:gd name="T52" fmla="*/ 57150 w 146"/>
              <a:gd name="T53" fmla="*/ 12700 h 160"/>
              <a:gd name="T54" fmla="*/ 119062 w 146"/>
              <a:gd name="T55" fmla="*/ 4762 h 160"/>
              <a:gd name="T56" fmla="*/ 106363 w 146"/>
              <a:gd name="T57" fmla="*/ 12700 h 160"/>
              <a:gd name="T58" fmla="*/ 41275 w 146"/>
              <a:gd name="T59" fmla="*/ 28575 h 160"/>
              <a:gd name="T60" fmla="*/ 41275 w 146"/>
              <a:gd name="T61" fmla="*/ 220663 h 160"/>
              <a:gd name="T62" fmla="*/ 4762 w 146"/>
              <a:gd name="T63" fmla="*/ 238125 h 160"/>
              <a:gd name="T64" fmla="*/ 65087 w 146"/>
              <a:gd name="T65" fmla="*/ 244475 h 160"/>
              <a:gd name="T66" fmla="*/ 150812 w 146"/>
              <a:gd name="T67" fmla="*/ 220663 h 160"/>
              <a:gd name="T68" fmla="*/ 166687 w 146"/>
              <a:gd name="T69" fmla="*/ 192087 h 160"/>
              <a:gd name="T70" fmla="*/ 184150 w 146"/>
              <a:gd name="T71" fmla="*/ 139700 h 160"/>
              <a:gd name="T72" fmla="*/ 192087 w 146"/>
              <a:gd name="T73" fmla="*/ 114300 h 160"/>
              <a:gd name="T74" fmla="*/ 211138 w 146"/>
              <a:gd name="T75" fmla="*/ 98425 h 160"/>
              <a:gd name="T76" fmla="*/ 203200 w 146"/>
              <a:gd name="T77" fmla="*/ 82550 h 160"/>
              <a:gd name="T78" fmla="*/ 192087 w 146"/>
              <a:gd name="T79" fmla="*/ 41275 h 160"/>
              <a:gd name="T80" fmla="*/ 158750 w 146"/>
              <a:gd name="T81" fmla="*/ 20637 h 160"/>
              <a:gd name="T82" fmla="*/ 85725 w 146"/>
              <a:gd name="T83" fmla="*/ 20637 h 160"/>
              <a:gd name="T84" fmla="*/ 82550 w 146"/>
              <a:gd name="T85" fmla="*/ 12700 h 160"/>
              <a:gd name="T86" fmla="*/ 119062 w 146"/>
              <a:gd name="T87" fmla="*/ 33337 h 160"/>
              <a:gd name="T88" fmla="*/ 131762 w 146"/>
              <a:gd name="T89" fmla="*/ 50800 h 16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46"/>
              <a:gd name="T136" fmla="*/ 0 h 160"/>
              <a:gd name="T137" fmla="*/ 146 w 146"/>
              <a:gd name="T138" fmla="*/ 160 h 16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46" h="160">
                <a:moveTo>
                  <a:pt x="0" y="154"/>
                </a:moveTo>
                <a:lnTo>
                  <a:pt x="26" y="144"/>
                </a:lnTo>
                <a:lnTo>
                  <a:pt x="59" y="142"/>
                </a:lnTo>
                <a:lnTo>
                  <a:pt x="59" y="144"/>
                </a:lnTo>
                <a:lnTo>
                  <a:pt x="49" y="150"/>
                </a:lnTo>
                <a:lnTo>
                  <a:pt x="46" y="157"/>
                </a:lnTo>
                <a:lnTo>
                  <a:pt x="57" y="154"/>
                </a:lnTo>
                <a:lnTo>
                  <a:pt x="61" y="150"/>
                </a:lnTo>
                <a:lnTo>
                  <a:pt x="100" y="147"/>
                </a:lnTo>
                <a:lnTo>
                  <a:pt x="103" y="142"/>
                </a:lnTo>
                <a:lnTo>
                  <a:pt x="113" y="142"/>
                </a:lnTo>
                <a:lnTo>
                  <a:pt x="108" y="142"/>
                </a:lnTo>
                <a:lnTo>
                  <a:pt x="85" y="144"/>
                </a:lnTo>
                <a:lnTo>
                  <a:pt x="108" y="147"/>
                </a:lnTo>
                <a:lnTo>
                  <a:pt x="118" y="142"/>
                </a:lnTo>
                <a:lnTo>
                  <a:pt x="121" y="131"/>
                </a:lnTo>
                <a:lnTo>
                  <a:pt x="121" y="137"/>
                </a:lnTo>
                <a:lnTo>
                  <a:pt x="124" y="137"/>
                </a:lnTo>
                <a:lnTo>
                  <a:pt x="128" y="147"/>
                </a:lnTo>
                <a:lnTo>
                  <a:pt x="131" y="147"/>
                </a:lnTo>
                <a:lnTo>
                  <a:pt x="133" y="154"/>
                </a:lnTo>
                <a:lnTo>
                  <a:pt x="133" y="144"/>
                </a:lnTo>
                <a:lnTo>
                  <a:pt x="126" y="124"/>
                </a:lnTo>
                <a:lnTo>
                  <a:pt x="105" y="111"/>
                </a:lnTo>
                <a:lnTo>
                  <a:pt x="105" y="90"/>
                </a:lnTo>
                <a:lnTo>
                  <a:pt x="103" y="72"/>
                </a:lnTo>
                <a:lnTo>
                  <a:pt x="108" y="70"/>
                </a:lnTo>
                <a:lnTo>
                  <a:pt x="108" y="62"/>
                </a:lnTo>
                <a:lnTo>
                  <a:pt x="110" y="62"/>
                </a:lnTo>
                <a:lnTo>
                  <a:pt x="110" y="49"/>
                </a:lnTo>
                <a:lnTo>
                  <a:pt x="113" y="49"/>
                </a:lnTo>
                <a:lnTo>
                  <a:pt x="118" y="33"/>
                </a:lnTo>
                <a:lnTo>
                  <a:pt x="124" y="47"/>
                </a:lnTo>
                <a:lnTo>
                  <a:pt x="124" y="80"/>
                </a:lnTo>
                <a:lnTo>
                  <a:pt x="126" y="36"/>
                </a:lnTo>
                <a:lnTo>
                  <a:pt x="146" y="0"/>
                </a:lnTo>
                <a:lnTo>
                  <a:pt x="141" y="0"/>
                </a:lnTo>
                <a:lnTo>
                  <a:pt x="133" y="3"/>
                </a:lnTo>
                <a:lnTo>
                  <a:pt x="133" y="6"/>
                </a:lnTo>
                <a:lnTo>
                  <a:pt x="105" y="6"/>
                </a:lnTo>
                <a:lnTo>
                  <a:pt x="69" y="13"/>
                </a:lnTo>
                <a:lnTo>
                  <a:pt x="69" y="16"/>
                </a:lnTo>
                <a:lnTo>
                  <a:pt x="77" y="21"/>
                </a:lnTo>
                <a:lnTo>
                  <a:pt x="85" y="21"/>
                </a:lnTo>
                <a:lnTo>
                  <a:pt x="92" y="26"/>
                </a:lnTo>
                <a:lnTo>
                  <a:pt x="95" y="18"/>
                </a:lnTo>
                <a:lnTo>
                  <a:pt x="92" y="18"/>
                </a:lnTo>
                <a:lnTo>
                  <a:pt x="87" y="24"/>
                </a:lnTo>
                <a:lnTo>
                  <a:pt x="87" y="29"/>
                </a:lnTo>
                <a:lnTo>
                  <a:pt x="85" y="29"/>
                </a:lnTo>
                <a:lnTo>
                  <a:pt x="85" y="33"/>
                </a:lnTo>
                <a:lnTo>
                  <a:pt x="83" y="101"/>
                </a:lnTo>
                <a:lnTo>
                  <a:pt x="77" y="108"/>
                </a:lnTo>
                <a:lnTo>
                  <a:pt x="72" y="111"/>
                </a:lnTo>
                <a:lnTo>
                  <a:pt x="59" y="127"/>
                </a:lnTo>
                <a:lnTo>
                  <a:pt x="49" y="124"/>
                </a:lnTo>
                <a:lnTo>
                  <a:pt x="49" y="121"/>
                </a:lnTo>
                <a:lnTo>
                  <a:pt x="46" y="121"/>
                </a:lnTo>
                <a:lnTo>
                  <a:pt x="46" y="119"/>
                </a:lnTo>
                <a:lnTo>
                  <a:pt x="44" y="111"/>
                </a:lnTo>
                <a:lnTo>
                  <a:pt x="49" y="98"/>
                </a:lnTo>
                <a:lnTo>
                  <a:pt x="61" y="93"/>
                </a:lnTo>
                <a:lnTo>
                  <a:pt x="72" y="82"/>
                </a:lnTo>
                <a:lnTo>
                  <a:pt x="72" y="52"/>
                </a:lnTo>
                <a:lnTo>
                  <a:pt x="61" y="52"/>
                </a:lnTo>
                <a:lnTo>
                  <a:pt x="61" y="55"/>
                </a:lnTo>
                <a:lnTo>
                  <a:pt x="57" y="59"/>
                </a:lnTo>
                <a:lnTo>
                  <a:pt x="54" y="59"/>
                </a:lnTo>
                <a:lnTo>
                  <a:pt x="49" y="67"/>
                </a:lnTo>
                <a:lnTo>
                  <a:pt x="38" y="104"/>
                </a:lnTo>
                <a:lnTo>
                  <a:pt x="38" y="111"/>
                </a:lnTo>
                <a:lnTo>
                  <a:pt x="36" y="116"/>
                </a:lnTo>
                <a:lnTo>
                  <a:pt x="34" y="116"/>
                </a:lnTo>
                <a:lnTo>
                  <a:pt x="34" y="119"/>
                </a:lnTo>
                <a:lnTo>
                  <a:pt x="26" y="121"/>
                </a:lnTo>
                <a:lnTo>
                  <a:pt x="18" y="119"/>
                </a:lnTo>
                <a:lnTo>
                  <a:pt x="16" y="105"/>
                </a:lnTo>
                <a:lnTo>
                  <a:pt x="26" y="85"/>
                </a:lnTo>
                <a:lnTo>
                  <a:pt x="28" y="74"/>
                </a:lnTo>
                <a:lnTo>
                  <a:pt x="34" y="70"/>
                </a:lnTo>
                <a:lnTo>
                  <a:pt x="36" y="8"/>
                </a:lnTo>
                <a:lnTo>
                  <a:pt x="41" y="8"/>
                </a:lnTo>
                <a:lnTo>
                  <a:pt x="41" y="6"/>
                </a:lnTo>
                <a:lnTo>
                  <a:pt x="75" y="3"/>
                </a:lnTo>
                <a:lnTo>
                  <a:pt x="87" y="8"/>
                </a:lnTo>
                <a:lnTo>
                  <a:pt x="121" y="8"/>
                </a:lnTo>
                <a:lnTo>
                  <a:pt x="67" y="8"/>
                </a:lnTo>
                <a:lnTo>
                  <a:pt x="36" y="3"/>
                </a:lnTo>
                <a:lnTo>
                  <a:pt x="31" y="18"/>
                </a:lnTo>
                <a:lnTo>
                  <a:pt x="26" y="18"/>
                </a:lnTo>
                <a:lnTo>
                  <a:pt x="26" y="24"/>
                </a:lnTo>
                <a:lnTo>
                  <a:pt x="18" y="88"/>
                </a:lnTo>
                <a:lnTo>
                  <a:pt x="26" y="139"/>
                </a:lnTo>
                <a:lnTo>
                  <a:pt x="23" y="144"/>
                </a:lnTo>
                <a:lnTo>
                  <a:pt x="3" y="152"/>
                </a:lnTo>
                <a:lnTo>
                  <a:pt x="3" y="150"/>
                </a:lnTo>
                <a:lnTo>
                  <a:pt x="34" y="150"/>
                </a:lnTo>
                <a:lnTo>
                  <a:pt x="38" y="154"/>
                </a:lnTo>
                <a:lnTo>
                  <a:pt x="41" y="154"/>
                </a:lnTo>
                <a:lnTo>
                  <a:pt x="44" y="160"/>
                </a:lnTo>
                <a:lnTo>
                  <a:pt x="75" y="160"/>
                </a:lnTo>
                <a:lnTo>
                  <a:pt x="95" y="139"/>
                </a:lnTo>
                <a:lnTo>
                  <a:pt x="95" y="137"/>
                </a:lnTo>
                <a:lnTo>
                  <a:pt x="103" y="131"/>
                </a:lnTo>
                <a:lnTo>
                  <a:pt x="105" y="121"/>
                </a:lnTo>
                <a:lnTo>
                  <a:pt x="108" y="121"/>
                </a:lnTo>
                <a:lnTo>
                  <a:pt x="110" y="98"/>
                </a:lnTo>
                <a:lnTo>
                  <a:pt x="116" y="88"/>
                </a:lnTo>
                <a:lnTo>
                  <a:pt x="118" y="74"/>
                </a:lnTo>
                <a:lnTo>
                  <a:pt x="121" y="74"/>
                </a:lnTo>
                <a:lnTo>
                  <a:pt x="121" y="72"/>
                </a:lnTo>
                <a:lnTo>
                  <a:pt x="126" y="70"/>
                </a:lnTo>
                <a:lnTo>
                  <a:pt x="128" y="65"/>
                </a:lnTo>
                <a:lnTo>
                  <a:pt x="133" y="62"/>
                </a:lnTo>
                <a:lnTo>
                  <a:pt x="124" y="62"/>
                </a:lnTo>
                <a:lnTo>
                  <a:pt x="124" y="55"/>
                </a:lnTo>
                <a:lnTo>
                  <a:pt x="128" y="52"/>
                </a:lnTo>
                <a:lnTo>
                  <a:pt x="128" y="33"/>
                </a:lnTo>
                <a:lnTo>
                  <a:pt x="124" y="26"/>
                </a:lnTo>
                <a:lnTo>
                  <a:pt x="121" y="26"/>
                </a:lnTo>
                <a:lnTo>
                  <a:pt x="121" y="21"/>
                </a:lnTo>
                <a:lnTo>
                  <a:pt x="118" y="13"/>
                </a:lnTo>
                <a:lnTo>
                  <a:pt x="100" y="13"/>
                </a:lnTo>
                <a:lnTo>
                  <a:pt x="80" y="21"/>
                </a:lnTo>
                <a:lnTo>
                  <a:pt x="64" y="21"/>
                </a:lnTo>
                <a:lnTo>
                  <a:pt x="54" y="13"/>
                </a:lnTo>
                <a:lnTo>
                  <a:pt x="54" y="11"/>
                </a:lnTo>
                <a:lnTo>
                  <a:pt x="52" y="11"/>
                </a:lnTo>
                <a:lnTo>
                  <a:pt x="52" y="8"/>
                </a:lnTo>
                <a:lnTo>
                  <a:pt x="59" y="8"/>
                </a:lnTo>
                <a:lnTo>
                  <a:pt x="75" y="18"/>
                </a:lnTo>
                <a:lnTo>
                  <a:pt x="75" y="21"/>
                </a:lnTo>
                <a:lnTo>
                  <a:pt x="77" y="21"/>
                </a:lnTo>
                <a:lnTo>
                  <a:pt x="80" y="32"/>
                </a:lnTo>
                <a:lnTo>
                  <a:pt x="83" y="32"/>
                </a:lnTo>
                <a:lnTo>
                  <a:pt x="87" y="57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7" name="Freeform 19"/>
          <p:cNvSpPr>
            <a:spLocks/>
          </p:cNvSpPr>
          <p:nvPr/>
        </p:nvSpPr>
        <p:spPr bwMode="auto">
          <a:xfrm>
            <a:off x="2362291" y="3626539"/>
            <a:ext cx="44958" cy="28609"/>
          </a:xfrm>
          <a:custGeom>
            <a:avLst/>
            <a:gdLst>
              <a:gd name="T0" fmla="*/ 0 w 33"/>
              <a:gd name="T1" fmla="*/ 20638 h 21"/>
              <a:gd name="T2" fmla="*/ 23813 w 33"/>
              <a:gd name="T3" fmla="*/ 20638 h 21"/>
              <a:gd name="T4" fmla="*/ 52388 w 33"/>
              <a:gd name="T5" fmla="*/ 33338 h 21"/>
              <a:gd name="T6" fmla="*/ 33338 w 33"/>
              <a:gd name="T7" fmla="*/ 20638 h 21"/>
              <a:gd name="T8" fmla="*/ 20638 w 33"/>
              <a:gd name="T9" fmla="*/ 0 h 21"/>
              <a:gd name="T10" fmla="*/ 20638 w 33"/>
              <a:gd name="T11" fmla="*/ 7938 h 21"/>
              <a:gd name="T12" fmla="*/ 23813 w 33"/>
              <a:gd name="T13" fmla="*/ 7938 h 21"/>
              <a:gd name="T14" fmla="*/ 36513 w 33"/>
              <a:gd name="T15" fmla="*/ 23813 h 21"/>
              <a:gd name="T16" fmla="*/ 39688 w 33"/>
              <a:gd name="T17" fmla="*/ 23813 h 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3"/>
              <a:gd name="T28" fmla="*/ 0 h 21"/>
              <a:gd name="T29" fmla="*/ 33 w 33"/>
              <a:gd name="T30" fmla="*/ 21 h 2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3" h="21">
                <a:moveTo>
                  <a:pt x="0" y="13"/>
                </a:moveTo>
                <a:lnTo>
                  <a:pt x="15" y="13"/>
                </a:lnTo>
                <a:lnTo>
                  <a:pt x="33" y="21"/>
                </a:lnTo>
                <a:lnTo>
                  <a:pt x="21" y="13"/>
                </a:lnTo>
                <a:lnTo>
                  <a:pt x="13" y="0"/>
                </a:lnTo>
                <a:lnTo>
                  <a:pt x="13" y="5"/>
                </a:lnTo>
                <a:lnTo>
                  <a:pt x="15" y="5"/>
                </a:lnTo>
                <a:lnTo>
                  <a:pt x="23" y="15"/>
                </a:lnTo>
                <a:lnTo>
                  <a:pt x="25" y="15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8" name="Freeform 20"/>
          <p:cNvSpPr>
            <a:spLocks/>
          </p:cNvSpPr>
          <p:nvPr/>
        </p:nvSpPr>
        <p:spPr bwMode="auto">
          <a:xfrm>
            <a:off x="2435857" y="4249128"/>
            <a:ext cx="44958" cy="66754"/>
          </a:xfrm>
          <a:custGeom>
            <a:avLst/>
            <a:gdLst>
              <a:gd name="T0" fmla="*/ 28575 w 33"/>
              <a:gd name="T1" fmla="*/ 46037 h 49"/>
              <a:gd name="T2" fmla="*/ 28575 w 33"/>
              <a:gd name="T3" fmla="*/ 41275 h 49"/>
              <a:gd name="T4" fmla="*/ 36513 w 33"/>
              <a:gd name="T5" fmla="*/ 36512 h 49"/>
              <a:gd name="T6" fmla="*/ 52388 w 33"/>
              <a:gd name="T7" fmla="*/ 0 h 49"/>
              <a:gd name="T8" fmla="*/ 52388 w 33"/>
              <a:gd name="T9" fmla="*/ 20637 h 49"/>
              <a:gd name="T10" fmla="*/ 28575 w 33"/>
              <a:gd name="T11" fmla="*/ 61912 h 49"/>
              <a:gd name="T12" fmla="*/ 15875 w 33"/>
              <a:gd name="T13" fmla="*/ 69850 h 49"/>
              <a:gd name="T14" fmla="*/ 15875 w 33"/>
              <a:gd name="T15" fmla="*/ 77787 h 49"/>
              <a:gd name="T16" fmla="*/ 7938 w 33"/>
              <a:gd name="T17" fmla="*/ 77787 h 49"/>
              <a:gd name="T18" fmla="*/ 3175 w 33"/>
              <a:gd name="T19" fmla="*/ 33337 h 49"/>
              <a:gd name="T20" fmla="*/ 31750 w 33"/>
              <a:gd name="T21" fmla="*/ 12700 h 49"/>
              <a:gd name="T22" fmla="*/ 36513 w 33"/>
              <a:gd name="T23" fmla="*/ 4762 h 49"/>
              <a:gd name="T24" fmla="*/ 36513 w 33"/>
              <a:gd name="T25" fmla="*/ 12700 h 49"/>
              <a:gd name="T26" fmla="*/ 28575 w 33"/>
              <a:gd name="T27" fmla="*/ 33337 h 49"/>
              <a:gd name="T28" fmla="*/ 28575 w 33"/>
              <a:gd name="T29" fmla="*/ 49212 h 49"/>
              <a:gd name="T30" fmla="*/ 20638 w 33"/>
              <a:gd name="T31" fmla="*/ 52387 h 49"/>
              <a:gd name="T32" fmla="*/ 20638 w 33"/>
              <a:gd name="T33" fmla="*/ 61912 h 49"/>
              <a:gd name="T34" fmla="*/ 20638 w 33"/>
              <a:gd name="T35" fmla="*/ 41275 h 49"/>
              <a:gd name="T36" fmla="*/ 31750 w 33"/>
              <a:gd name="T37" fmla="*/ 23812 h 49"/>
              <a:gd name="T38" fmla="*/ 36513 w 33"/>
              <a:gd name="T39" fmla="*/ 12700 h 49"/>
              <a:gd name="T40" fmla="*/ 44450 w 33"/>
              <a:gd name="T41" fmla="*/ 9525 h 49"/>
              <a:gd name="T42" fmla="*/ 44450 w 33"/>
              <a:gd name="T43" fmla="*/ 28575 h 49"/>
              <a:gd name="T44" fmla="*/ 28575 w 33"/>
              <a:gd name="T45" fmla="*/ 52387 h 49"/>
              <a:gd name="T46" fmla="*/ 28575 w 33"/>
              <a:gd name="T47" fmla="*/ 61912 h 49"/>
              <a:gd name="T48" fmla="*/ 20638 w 33"/>
              <a:gd name="T49" fmla="*/ 74612 h 49"/>
              <a:gd name="T50" fmla="*/ 31750 w 33"/>
              <a:gd name="T51" fmla="*/ 33337 h 49"/>
              <a:gd name="T52" fmla="*/ 23813 w 33"/>
              <a:gd name="T53" fmla="*/ 28575 h 49"/>
              <a:gd name="T54" fmla="*/ 23813 w 33"/>
              <a:gd name="T55" fmla="*/ 33337 h 49"/>
              <a:gd name="T56" fmla="*/ 15875 w 33"/>
              <a:gd name="T57" fmla="*/ 61912 h 49"/>
              <a:gd name="T58" fmla="*/ 3175 w 33"/>
              <a:gd name="T59" fmla="*/ 69850 h 49"/>
              <a:gd name="T60" fmla="*/ 3175 w 33"/>
              <a:gd name="T61" fmla="*/ 52387 h 49"/>
              <a:gd name="T62" fmla="*/ 15875 w 33"/>
              <a:gd name="T63" fmla="*/ 28575 h 49"/>
              <a:gd name="T64" fmla="*/ 7938 w 33"/>
              <a:gd name="T65" fmla="*/ 28575 h 49"/>
              <a:gd name="T66" fmla="*/ 0 w 33"/>
              <a:gd name="T67" fmla="*/ 61912 h 49"/>
              <a:gd name="T68" fmla="*/ 3175 w 33"/>
              <a:gd name="T69" fmla="*/ 61912 h 4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3"/>
              <a:gd name="T106" fmla="*/ 0 h 49"/>
              <a:gd name="T107" fmla="*/ 33 w 33"/>
              <a:gd name="T108" fmla="*/ 49 h 49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3" h="49">
                <a:moveTo>
                  <a:pt x="18" y="29"/>
                </a:moveTo>
                <a:lnTo>
                  <a:pt x="18" y="26"/>
                </a:lnTo>
                <a:lnTo>
                  <a:pt x="23" y="23"/>
                </a:lnTo>
                <a:lnTo>
                  <a:pt x="33" y="0"/>
                </a:lnTo>
                <a:lnTo>
                  <a:pt x="33" y="13"/>
                </a:lnTo>
                <a:lnTo>
                  <a:pt x="18" y="39"/>
                </a:lnTo>
                <a:lnTo>
                  <a:pt x="10" y="44"/>
                </a:lnTo>
                <a:lnTo>
                  <a:pt x="10" y="49"/>
                </a:lnTo>
                <a:lnTo>
                  <a:pt x="5" y="49"/>
                </a:lnTo>
                <a:lnTo>
                  <a:pt x="2" y="21"/>
                </a:lnTo>
                <a:lnTo>
                  <a:pt x="20" y="8"/>
                </a:lnTo>
                <a:lnTo>
                  <a:pt x="23" y="3"/>
                </a:lnTo>
                <a:lnTo>
                  <a:pt x="23" y="8"/>
                </a:lnTo>
                <a:lnTo>
                  <a:pt x="18" y="21"/>
                </a:lnTo>
                <a:lnTo>
                  <a:pt x="18" y="31"/>
                </a:lnTo>
                <a:lnTo>
                  <a:pt x="13" y="33"/>
                </a:lnTo>
                <a:lnTo>
                  <a:pt x="13" y="39"/>
                </a:lnTo>
                <a:lnTo>
                  <a:pt x="13" y="26"/>
                </a:lnTo>
                <a:lnTo>
                  <a:pt x="20" y="15"/>
                </a:lnTo>
                <a:lnTo>
                  <a:pt x="23" y="8"/>
                </a:lnTo>
                <a:lnTo>
                  <a:pt x="28" y="6"/>
                </a:lnTo>
                <a:lnTo>
                  <a:pt x="28" y="18"/>
                </a:lnTo>
                <a:lnTo>
                  <a:pt x="18" y="33"/>
                </a:lnTo>
                <a:lnTo>
                  <a:pt x="18" y="39"/>
                </a:lnTo>
                <a:lnTo>
                  <a:pt x="13" y="47"/>
                </a:lnTo>
                <a:lnTo>
                  <a:pt x="20" y="21"/>
                </a:lnTo>
                <a:lnTo>
                  <a:pt x="15" y="18"/>
                </a:lnTo>
                <a:lnTo>
                  <a:pt x="15" y="21"/>
                </a:lnTo>
                <a:lnTo>
                  <a:pt x="10" y="39"/>
                </a:lnTo>
                <a:lnTo>
                  <a:pt x="2" y="44"/>
                </a:lnTo>
                <a:lnTo>
                  <a:pt x="2" y="33"/>
                </a:lnTo>
                <a:lnTo>
                  <a:pt x="10" y="18"/>
                </a:lnTo>
                <a:lnTo>
                  <a:pt x="5" y="18"/>
                </a:lnTo>
                <a:lnTo>
                  <a:pt x="0" y="39"/>
                </a:lnTo>
                <a:lnTo>
                  <a:pt x="2" y="39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19" name="Freeform 21"/>
          <p:cNvSpPr>
            <a:spLocks/>
          </p:cNvSpPr>
          <p:nvPr/>
        </p:nvSpPr>
        <p:spPr bwMode="auto">
          <a:xfrm>
            <a:off x="2380002" y="4182372"/>
            <a:ext cx="24522" cy="44958"/>
          </a:xfrm>
          <a:custGeom>
            <a:avLst/>
            <a:gdLst>
              <a:gd name="T0" fmla="*/ 19050 w 18"/>
              <a:gd name="T1" fmla="*/ 38100 h 33"/>
              <a:gd name="T2" fmla="*/ 19050 w 18"/>
              <a:gd name="T3" fmla="*/ 17463 h 33"/>
              <a:gd name="T4" fmla="*/ 12700 w 18"/>
              <a:gd name="T5" fmla="*/ 12700 h 33"/>
              <a:gd name="T6" fmla="*/ 7937 w 18"/>
              <a:gd name="T7" fmla="*/ 33338 h 33"/>
              <a:gd name="T8" fmla="*/ 12700 w 18"/>
              <a:gd name="T9" fmla="*/ 52388 h 33"/>
              <a:gd name="T10" fmla="*/ 23812 w 18"/>
              <a:gd name="T11" fmla="*/ 52388 h 33"/>
              <a:gd name="T12" fmla="*/ 23812 w 18"/>
              <a:gd name="T13" fmla="*/ 12700 h 33"/>
              <a:gd name="T14" fmla="*/ 7937 w 18"/>
              <a:gd name="T15" fmla="*/ 0 h 33"/>
              <a:gd name="T16" fmla="*/ 3175 w 18"/>
              <a:gd name="T17" fmla="*/ 20638 h 33"/>
              <a:gd name="T18" fmla="*/ 19050 w 18"/>
              <a:gd name="T19" fmla="*/ 41275 h 33"/>
              <a:gd name="T20" fmla="*/ 28575 w 18"/>
              <a:gd name="T21" fmla="*/ 38100 h 33"/>
              <a:gd name="T22" fmla="*/ 28575 w 18"/>
              <a:gd name="T23" fmla="*/ 28575 h 33"/>
              <a:gd name="T24" fmla="*/ 12700 w 18"/>
              <a:gd name="T25" fmla="*/ 12700 h 33"/>
              <a:gd name="T26" fmla="*/ 3175 w 18"/>
              <a:gd name="T27" fmla="*/ 12700 h 33"/>
              <a:gd name="T28" fmla="*/ 0 w 18"/>
              <a:gd name="T29" fmla="*/ 33338 h 33"/>
              <a:gd name="T30" fmla="*/ 3175 w 18"/>
              <a:gd name="T31" fmla="*/ 49213 h 33"/>
              <a:gd name="T32" fmla="*/ 19050 w 18"/>
              <a:gd name="T33" fmla="*/ 49213 h 33"/>
              <a:gd name="T34" fmla="*/ 19050 w 18"/>
              <a:gd name="T35" fmla="*/ 41275 h 33"/>
              <a:gd name="T36" fmla="*/ 23812 w 18"/>
              <a:gd name="T37" fmla="*/ 41275 h 33"/>
              <a:gd name="T38" fmla="*/ 23812 w 18"/>
              <a:gd name="T39" fmla="*/ 33338 h 3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8"/>
              <a:gd name="T61" fmla="*/ 0 h 33"/>
              <a:gd name="T62" fmla="*/ 18 w 18"/>
              <a:gd name="T63" fmla="*/ 33 h 3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8" h="33">
                <a:moveTo>
                  <a:pt x="12" y="24"/>
                </a:moveTo>
                <a:lnTo>
                  <a:pt x="12" y="11"/>
                </a:lnTo>
                <a:lnTo>
                  <a:pt x="8" y="8"/>
                </a:lnTo>
                <a:lnTo>
                  <a:pt x="5" y="21"/>
                </a:lnTo>
                <a:lnTo>
                  <a:pt x="8" y="33"/>
                </a:lnTo>
                <a:lnTo>
                  <a:pt x="15" y="33"/>
                </a:lnTo>
                <a:lnTo>
                  <a:pt x="15" y="8"/>
                </a:lnTo>
                <a:lnTo>
                  <a:pt x="5" y="0"/>
                </a:lnTo>
                <a:lnTo>
                  <a:pt x="2" y="13"/>
                </a:lnTo>
                <a:lnTo>
                  <a:pt x="12" y="26"/>
                </a:lnTo>
                <a:lnTo>
                  <a:pt x="18" y="24"/>
                </a:lnTo>
                <a:lnTo>
                  <a:pt x="18" y="18"/>
                </a:lnTo>
                <a:lnTo>
                  <a:pt x="8" y="8"/>
                </a:lnTo>
                <a:lnTo>
                  <a:pt x="2" y="8"/>
                </a:lnTo>
                <a:lnTo>
                  <a:pt x="0" y="21"/>
                </a:lnTo>
                <a:lnTo>
                  <a:pt x="2" y="31"/>
                </a:lnTo>
                <a:lnTo>
                  <a:pt x="12" y="31"/>
                </a:lnTo>
                <a:lnTo>
                  <a:pt x="12" y="26"/>
                </a:lnTo>
                <a:lnTo>
                  <a:pt x="15" y="26"/>
                </a:lnTo>
                <a:lnTo>
                  <a:pt x="15" y="21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0" name="Freeform 22"/>
          <p:cNvSpPr>
            <a:spLocks/>
          </p:cNvSpPr>
          <p:nvPr/>
        </p:nvSpPr>
        <p:spPr bwMode="auto">
          <a:xfrm>
            <a:off x="2442669" y="3860861"/>
            <a:ext cx="44957" cy="55856"/>
          </a:xfrm>
          <a:custGeom>
            <a:avLst/>
            <a:gdLst>
              <a:gd name="T0" fmla="*/ 15875 w 33"/>
              <a:gd name="T1" fmla="*/ 44450 h 41"/>
              <a:gd name="T2" fmla="*/ 15875 w 33"/>
              <a:gd name="T3" fmla="*/ 49213 h 41"/>
              <a:gd name="T4" fmla="*/ 4762 w 33"/>
              <a:gd name="T5" fmla="*/ 28575 h 41"/>
              <a:gd name="T6" fmla="*/ 7937 w 33"/>
              <a:gd name="T7" fmla="*/ 28575 h 41"/>
              <a:gd name="T8" fmla="*/ 12700 w 33"/>
              <a:gd name="T9" fmla="*/ 52388 h 41"/>
              <a:gd name="T10" fmla="*/ 28575 w 33"/>
              <a:gd name="T11" fmla="*/ 65088 h 41"/>
              <a:gd name="T12" fmla="*/ 31750 w 33"/>
              <a:gd name="T13" fmla="*/ 15875 h 41"/>
              <a:gd name="T14" fmla="*/ 28575 w 33"/>
              <a:gd name="T15" fmla="*/ 7938 h 41"/>
              <a:gd name="T16" fmla="*/ 39687 w 33"/>
              <a:gd name="T17" fmla="*/ 33338 h 41"/>
              <a:gd name="T18" fmla="*/ 49212 w 33"/>
              <a:gd name="T19" fmla="*/ 28575 h 41"/>
              <a:gd name="T20" fmla="*/ 52387 w 33"/>
              <a:gd name="T21" fmla="*/ 4763 h 41"/>
              <a:gd name="T22" fmla="*/ 39687 w 33"/>
              <a:gd name="T23" fmla="*/ 4763 h 41"/>
              <a:gd name="T24" fmla="*/ 31750 w 33"/>
              <a:gd name="T25" fmla="*/ 7938 h 41"/>
              <a:gd name="T26" fmla="*/ 31750 w 33"/>
              <a:gd name="T27" fmla="*/ 11113 h 41"/>
              <a:gd name="T28" fmla="*/ 20637 w 33"/>
              <a:gd name="T29" fmla="*/ 20638 h 41"/>
              <a:gd name="T30" fmla="*/ 20637 w 33"/>
              <a:gd name="T31" fmla="*/ 23813 h 41"/>
              <a:gd name="T32" fmla="*/ 12700 w 33"/>
              <a:gd name="T33" fmla="*/ 33338 h 41"/>
              <a:gd name="T34" fmla="*/ 23812 w 33"/>
              <a:gd name="T35" fmla="*/ 33338 h 41"/>
              <a:gd name="T36" fmla="*/ 28575 w 33"/>
              <a:gd name="T37" fmla="*/ 23813 h 41"/>
              <a:gd name="T38" fmla="*/ 31750 w 33"/>
              <a:gd name="T39" fmla="*/ 23813 h 41"/>
              <a:gd name="T40" fmla="*/ 31750 w 33"/>
              <a:gd name="T41" fmla="*/ 0 h 41"/>
              <a:gd name="T42" fmla="*/ 20637 w 33"/>
              <a:gd name="T43" fmla="*/ 0 h 41"/>
              <a:gd name="T44" fmla="*/ 7937 w 33"/>
              <a:gd name="T45" fmla="*/ 4763 h 41"/>
              <a:gd name="T46" fmla="*/ 4762 w 33"/>
              <a:gd name="T47" fmla="*/ 15875 h 41"/>
              <a:gd name="T48" fmla="*/ 0 w 33"/>
              <a:gd name="T49" fmla="*/ 15875 h 41"/>
              <a:gd name="T50" fmla="*/ 20637 w 33"/>
              <a:gd name="T51" fmla="*/ 20638 h 41"/>
              <a:gd name="T52" fmla="*/ 23812 w 33"/>
              <a:gd name="T53" fmla="*/ 7938 h 41"/>
              <a:gd name="T54" fmla="*/ 36512 w 33"/>
              <a:gd name="T55" fmla="*/ 0 h 41"/>
              <a:gd name="T56" fmla="*/ 31750 w 33"/>
              <a:gd name="T57" fmla="*/ 0 h 41"/>
              <a:gd name="T58" fmla="*/ 28575 w 33"/>
              <a:gd name="T59" fmla="*/ 33338 h 41"/>
              <a:gd name="T60" fmla="*/ 36512 w 33"/>
              <a:gd name="T61" fmla="*/ 39688 h 41"/>
              <a:gd name="T62" fmla="*/ 44450 w 33"/>
              <a:gd name="T63" fmla="*/ 39688 h 41"/>
              <a:gd name="T64" fmla="*/ 52387 w 33"/>
              <a:gd name="T65" fmla="*/ 4763 h 41"/>
              <a:gd name="T66" fmla="*/ 31750 w 33"/>
              <a:gd name="T67" fmla="*/ 4763 h 41"/>
              <a:gd name="T68" fmla="*/ 28575 w 33"/>
              <a:gd name="T69" fmla="*/ 20638 h 41"/>
              <a:gd name="T70" fmla="*/ 31750 w 33"/>
              <a:gd name="T71" fmla="*/ 28575 h 41"/>
              <a:gd name="T72" fmla="*/ 36512 w 33"/>
              <a:gd name="T73" fmla="*/ 28575 h 41"/>
              <a:gd name="T74" fmla="*/ 44450 w 33"/>
              <a:gd name="T75" fmla="*/ 33338 h 41"/>
              <a:gd name="T76" fmla="*/ 49212 w 33"/>
              <a:gd name="T77" fmla="*/ 23813 h 4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33"/>
              <a:gd name="T118" fmla="*/ 0 h 41"/>
              <a:gd name="T119" fmla="*/ 33 w 33"/>
              <a:gd name="T120" fmla="*/ 41 h 41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33" h="41">
                <a:moveTo>
                  <a:pt x="10" y="28"/>
                </a:moveTo>
                <a:lnTo>
                  <a:pt x="10" y="31"/>
                </a:lnTo>
                <a:lnTo>
                  <a:pt x="3" y="18"/>
                </a:lnTo>
                <a:lnTo>
                  <a:pt x="5" y="18"/>
                </a:lnTo>
                <a:lnTo>
                  <a:pt x="8" y="33"/>
                </a:lnTo>
                <a:lnTo>
                  <a:pt x="18" y="41"/>
                </a:lnTo>
                <a:lnTo>
                  <a:pt x="20" y="10"/>
                </a:lnTo>
                <a:lnTo>
                  <a:pt x="18" y="5"/>
                </a:lnTo>
                <a:lnTo>
                  <a:pt x="25" y="21"/>
                </a:lnTo>
                <a:lnTo>
                  <a:pt x="31" y="18"/>
                </a:lnTo>
                <a:lnTo>
                  <a:pt x="33" y="3"/>
                </a:lnTo>
                <a:lnTo>
                  <a:pt x="25" y="3"/>
                </a:lnTo>
                <a:lnTo>
                  <a:pt x="20" y="5"/>
                </a:lnTo>
                <a:lnTo>
                  <a:pt x="20" y="7"/>
                </a:lnTo>
                <a:lnTo>
                  <a:pt x="13" y="13"/>
                </a:lnTo>
                <a:lnTo>
                  <a:pt x="13" y="15"/>
                </a:lnTo>
                <a:lnTo>
                  <a:pt x="8" y="21"/>
                </a:lnTo>
                <a:lnTo>
                  <a:pt x="15" y="21"/>
                </a:lnTo>
                <a:lnTo>
                  <a:pt x="18" y="15"/>
                </a:lnTo>
                <a:lnTo>
                  <a:pt x="20" y="15"/>
                </a:lnTo>
                <a:lnTo>
                  <a:pt x="20" y="0"/>
                </a:lnTo>
                <a:lnTo>
                  <a:pt x="13" y="0"/>
                </a:lnTo>
                <a:lnTo>
                  <a:pt x="5" y="3"/>
                </a:lnTo>
                <a:lnTo>
                  <a:pt x="3" y="10"/>
                </a:lnTo>
                <a:lnTo>
                  <a:pt x="0" y="10"/>
                </a:lnTo>
                <a:lnTo>
                  <a:pt x="13" y="13"/>
                </a:lnTo>
                <a:lnTo>
                  <a:pt x="15" y="5"/>
                </a:lnTo>
                <a:lnTo>
                  <a:pt x="23" y="0"/>
                </a:lnTo>
                <a:lnTo>
                  <a:pt x="20" y="0"/>
                </a:lnTo>
                <a:lnTo>
                  <a:pt x="18" y="21"/>
                </a:lnTo>
                <a:lnTo>
                  <a:pt x="23" y="25"/>
                </a:lnTo>
                <a:lnTo>
                  <a:pt x="28" y="25"/>
                </a:lnTo>
                <a:lnTo>
                  <a:pt x="33" y="3"/>
                </a:lnTo>
                <a:lnTo>
                  <a:pt x="20" y="3"/>
                </a:lnTo>
                <a:lnTo>
                  <a:pt x="18" y="13"/>
                </a:lnTo>
                <a:lnTo>
                  <a:pt x="20" y="18"/>
                </a:lnTo>
                <a:lnTo>
                  <a:pt x="23" y="18"/>
                </a:lnTo>
                <a:lnTo>
                  <a:pt x="28" y="21"/>
                </a:lnTo>
                <a:lnTo>
                  <a:pt x="31" y="15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1" name="Freeform 23"/>
          <p:cNvSpPr>
            <a:spLocks/>
          </p:cNvSpPr>
          <p:nvPr/>
        </p:nvSpPr>
        <p:spPr bwMode="auto">
          <a:xfrm>
            <a:off x="2415423" y="4231417"/>
            <a:ext cx="61305" cy="73566"/>
          </a:xfrm>
          <a:custGeom>
            <a:avLst/>
            <a:gdLst>
              <a:gd name="T0" fmla="*/ 55562 w 45"/>
              <a:gd name="T1" fmla="*/ 25400 h 54"/>
              <a:gd name="T2" fmla="*/ 31750 w 45"/>
              <a:gd name="T3" fmla="*/ 12700 h 54"/>
              <a:gd name="T4" fmla="*/ 31750 w 45"/>
              <a:gd name="T5" fmla="*/ 7938 h 54"/>
              <a:gd name="T6" fmla="*/ 26987 w 45"/>
              <a:gd name="T7" fmla="*/ 7938 h 54"/>
              <a:gd name="T8" fmla="*/ 63500 w 45"/>
              <a:gd name="T9" fmla="*/ 30163 h 54"/>
              <a:gd name="T10" fmla="*/ 71437 w 45"/>
              <a:gd name="T11" fmla="*/ 30163 h 54"/>
              <a:gd name="T12" fmla="*/ 71437 w 45"/>
              <a:gd name="T13" fmla="*/ 33338 h 54"/>
              <a:gd name="T14" fmla="*/ 31750 w 45"/>
              <a:gd name="T15" fmla="*/ 30163 h 54"/>
              <a:gd name="T16" fmla="*/ 31750 w 45"/>
              <a:gd name="T17" fmla="*/ 25400 h 54"/>
              <a:gd name="T18" fmla="*/ 11112 w 45"/>
              <a:gd name="T19" fmla="*/ 17463 h 54"/>
              <a:gd name="T20" fmla="*/ 11112 w 45"/>
              <a:gd name="T21" fmla="*/ 12700 h 54"/>
              <a:gd name="T22" fmla="*/ 3175 w 45"/>
              <a:gd name="T23" fmla="*/ 0 h 54"/>
              <a:gd name="T24" fmla="*/ 0 w 45"/>
              <a:gd name="T25" fmla="*/ 0 h 54"/>
              <a:gd name="T26" fmla="*/ 3175 w 45"/>
              <a:gd name="T27" fmla="*/ 0 h 54"/>
              <a:gd name="T28" fmla="*/ 6350 w 45"/>
              <a:gd name="T29" fmla="*/ 12700 h 54"/>
              <a:gd name="T30" fmla="*/ 19050 w 45"/>
              <a:gd name="T31" fmla="*/ 20638 h 54"/>
              <a:gd name="T32" fmla="*/ 19050 w 45"/>
              <a:gd name="T33" fmla="*/ 25400 h 54"/>
              <a:gd name="T34" fmla="*/ 23812 w 45"/>
              <a:gd name="T35" fmla="*/ 25400 h 54"/>
              <a:gd name="T36" fmla="*/ 23812 w 45"/>
              <a:gd name="T37" fmla="*/ 30163 h 54"/>
              <a:gd name="T38" fmla="*/ 31750 w 45"/>
              <a:gd name="T39" fmla="*/ 33338 h 54"/>
              <a:gd name="T40" fmla="*/ 36512 w 45"/>
              <a:gd name="T41" fmla="*/ 44450 h 54"/>
              <a:gd name="T42" fmla="*/ 19050 w 45"/>
              <a:gd name="T43" fmla="*/ 41275 h 54"/>
              <a:gd name="T44" fmla="*/ 0 w 45"/>
              <a:gd name="T45" fmla="*/ 20638 h 54"/>
              <a:gd name="T46" fmla="*/ 19050 w 45"/>
              <a:gd name="T47" fmla="*/ 44450 h 54"/>
              <a:gd name="T48" fmla="*/ 23812 w 45"/>
              <a:gd name="T49" fmla="*/ 44450 h 54"/>
              <a:gd name="T50" fmla="*/ 36512 w 45"/>
              <a:gd name="T51" fmla="*/ 61913 h 54"/>
              <a:gd name="T52" fmla="*/ 26987 w 45"/>
              <a:gd name="T53" fmla="*/ 57150 h 54"/>
              <a:gd name="T54" fmla="*/ 23812 w 45"/>
              <a:gd name="T55" fmla="*/ 44450 h 54"/>
              <a:gd name="T56" fmla="*/ 14287 w 45"/>
              <a:gd name="T57" fmla="*/ 38100 h 54"/>
              <a:gd name="T58" fmla="*/ 14287 w 45"/>
              <a:gd name="T59" fmla="*/ 33338 h 54"/>
              <a:gd name="T60" fmla="*/ 3175 w 45"/>
              <a:gd name="T61" fmla="*/ 25400 h 54"/>
              <a:gd name="T62" fmla="*/ 14287 w 45"/>
              <a:gd name="T63" fmla="*/ 41275 h 54"/>
              <a:gd name="T64" fmla="*/ 23812 w 45"/>
              <a:gd name="T65" fmla="*/ 44450 h 54"/>
              <a:gd name="T66" fmla="*/ 23812 w 45"/>
              <a:gd name="T67" fmla="*/ 49212 h 54"/>
              <a:gd name="T68" fmla="*/ 26987 w 45"/>
              <a:gd name="T69" fmla="*/ 49212 h 54"/>
              <a:gd name="T70" fmla="*/ 31750 w 45"/>
              <a:gd name="T71" fmla="*/ 61913 h 54"/>
              <a:gd name="T72" fmla="*/ 3175 w 45"/>
              <a:gd name="T73" fmla="*/ 53975 h 54"/>
              <a:gd name="T74" fmla="*/ 14287 w 45"/>
              <a:gd name="T75" fmla="*/ 69850 h 54"/>
              <a:gd name="T76" fmla="*/ 26987 w 45"/>
              <a:gd name="T77" fmla="*/ 77788 h 54"/>
              <a:gd name="T78" fmla="*/ 26987 w 45"/>
              <a:gd name="T79" fmla="*/ 82550 h 54"/>
              <a:gd name="T80" fmla="*/ 31750 w 45"/>
              <a:gd name="T81" fmla="*/ 82550 h 54"/>
              <a:gd name="T82" fmla="*/ 36512 w 45"/>
              <a:gd name="T83" fmla="*/ 85725 h 54"/>
              <a:gd name="T84" fmla="*/ 26987 w 45"/>
              <a:gd name="T85" fmla="*/ 77788 h 54"/>
              <a:gd name="T86" fmla="*/ 26987 w 45"/>
              <a:gd name="T87" fmla="*/ 73025 h 54"/>
              <a:gd name="T88" fmla="*/ 19050 w 45"/>
              <a:gd name="T89" fmla="*/ 66675 h 54"/>
              <a:gd name="T90" fmla="*/ 19050 w 45"/>
              <a:gd name="T91" fmla="*/ 61913 h 54"/>
              <a:gd name="T92" fmla="*/ 11112 w 45"/>
              <a:gd name="T93" fmla="*/ 49212 h 54"/>
              <a:gd name="T94" fmla="*/ 11112 w 45"/>
              <a:gd name="T95" fmla="*/ 41275 h 54"/>
              <a:gd name="T96" fmla="*/ 3175 w 45"/>
              <a:gd name="T97" fmla="*/ 33338 h 5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5"/>
              <a:gd name="T148" fmla="*/ 0 h 54"/>
              <a:gd name="T149" fmla="*/ 45 w 45"/>
              <a:gd name="T150" fmla="*/ 54 h 5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5" h="54">
                <a:moveTo>
                  <a:pt x="35" y="16"/>
                </a:moveTo>
                <a:lnTo>
                  <a:pt x="20" y="8"/>
                </a:lnTo>
                <a:lnTo>
                  <a:pt x="20" y="5"/>
                </a:lnTo>
                <a:lnTo>
                  <a:pt x="17" y="5"/>
                </a:lnTo>
                <a:lnTo>
                  <a:pt x="40" y="19"/>
                </a:lnTo>
                <a:lnTo>
                  <a:pt x="45" y="19"/>
                </a:lnTo>
                <a:lnTo>
                  <a:pt x="45" y="21"/>
                </a:lnTo>
                <a:lnTo>
                  <a:pt x="20" y="19"/>
                </a:lnTo>
                <a:lnTo>
                  <a:pt x="20" y="16"/>
                </a:lnTo>
                <a:lnTo>
                  <a:pt x="7" y="11"/>
                </a:lnTo>
                <a:lnTo>
                  <a:pt x="7" y="8"/>
                </a:ln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lnTo>
                  <a:pt x="4" y="8"/>
                </a:lnTo>
                <a:lnTo>
                  <a:pt x="12" y="13"/>
                </a:lnTo>
                <a:lnTo>
                  <a:pt x="12" y="16"/>
                </a:lnTo>
                <a:lnTo>
                  <a:pt x="15" y="16"/>
                </a:lnTo>
                <a:lnTo>
                  <a:pt x="15" y="19"/>
                </a:lnTo>
                <a:lnTo>
                  <a:pt x="20" y="21"/>
                </a:lnTo>
                <a:lnTo>
                  <a:pt x="23" y="28"/>
                </a:lnTo>
                <a:lnTo>
                  <a:pt x="12" y="26"/>
                </a:lnTo>
                <a:lnTo>
                  <a:pt x="0" y="13"/>
                </a:lnTo>
                <a:lnTo>
                  <a:pt x="12" y="28"/>
                </a:lnTo>
                <a:lnTo>
                  <a:pt x="15" y="28"/>
                </a:lnTo>
                <a:lnTo>
                  <a:pt x="23" y="39"/>
                </a:lnTo>
                <a:lnTo>
                  <a:pt x="17" y="36"/>
                </a:lnTo>
                <a:lnTo>
                  <a:pt x="15" y="28"/>
                </a:lnTo>
                <a:lnTo>
                  <a:pt x="9" y="24"/>
                </a:lnTo>
                <a:lnTo>
                  <a:pt x="9" y="21"/>
                </a:lnTo>
                <a:lnTo>
                  <a:pt x="2" y="16"/>
                </a:lnTo>
                <a:lnTo>
                  <a:pt x="9" y="26"/>
                </a:lnTo>
                <a:lnTo>
                  <a:pt x="15" y="28"/>
                </a:lnTo>
                <a:lnTo>
                  <a:pt x="15" y="31"/>
                </a:lnTo>
                <a:lnTo>
                  <a:pt x="17" y="31"/>
                </a:lnTo>
                <a:lnTo>
                  <a:pt x="20" y="39"/>
                </a:lnTo>
                <a:lnTo>
                  <a:pt x="2" y="34"/>
                </a:lnTo>
                <a:lnTo>
                  <a:pt x="9" y="44"/>
                </a:lnTo>
                <a:lnTo>
                  <a:pt x="17" y="49"/>
                </a:lnTo>
                <a:lnTo>
                  <a:pt x="17" y="52"/>
                </a:lnTo>
                <a:lnTo>
                  <a:pt x="20" y="52"/>
                </a:lnTo>
                <a:lnTo>
                  <a:pt x="23" y="54"/>
                </a:lnTo>
                <a:lnTo>
                  <a:pt x="17" y="49"/>
                </a:lnTo>
                <a:lnTo>
                  <a:pt x="17" y="46"/>
                </a:lnTo>
                <a:lnTo>
                  <a:pt x="12" y="42"/>
                </a:lnTo>
                <a:lnTo>
                  <a:pt x="12" y="39"/>
                </a:lnTo>
                <a:lnTo>
                  <a:pt x="7" y="31"/>
                </a:lnTo>
                <a:lnTo>
                  <a:pt x="7" y="26"/>
                </a:lnTo>
                <a:lnTo>
                  <a:pt x="2" y="21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2" name="Freeform 24"/>
          <p:cNvSpPr>
            <a:spLocks/>
          </p:cNvSpPr>
          <p:nvPr/>
        </p:nvSpPr>
        <p:spPr bwMode="auto">
          <a:xfrm>
            <a:off x="1674312" y="4148315"/>
            <a:ext cx="107624" cy="62667"/>
          </a:xfrm>
          <a:custGeom>
            <a:avLst/>
            <a:gdLst>
              <a:gd name="T0" fmla="*/ 3175 w 79"/>
              <a:gd name="T1" fmla="*/ 57150 h 46"/>
              <a:gd name="T2" fmla="*/ 11112 w 79"/>
              <a:gd name="T3" fmla="*/ 23812 h 46"/>
              <a:gd name="T4" fmla="*/ 23812 w 79"/>
              <a:gd name="T5" fmla="*/ 73025 h 46"/>
              <a:gd name="T6" fmla="*/ 31750 w 79"/>
              <a:gd name="T7" fmla="*/ 31750 h 46"/>
              <a:gd name="T8" fmla="*/ 39687 w 79"/>
              <a:gd name="T9" fmla="*/ 52388 h 46"/>
              <a:gd name="T10" fmla="*/ 47625 w 79"/>
              <a:gd name="T11" fmla="*/ 36513 h 46"/>
              <a:gd name="T12" fmla="*/ 31750 w 79"/>
              <a:gd name="T13" fmla="*/ 65088 h 46"/>
              <a:gd name="T14" fmla="*/ 34925 w 79"/>
              <a:gd name="T15" fmla="*/ 31750 h 46"/>
              <a:gd name="T16" fmla="*/ 39687 w 79"/>
              <a:gd name="T17" fmla="*/ 26988 h 46"/>
              <a:gd name="T18" fmla="*/ 52387 w 79"/>
              <a:gd name="T19" fmla="*/ 49212 h 46"/>
              <a:gd name="T20" fmla="*/ 23812 w 79"/>
              <a:gd name="T21" fmla="*/ 57150 h 46"/>
              <a:gd name="T22" fmla="*/ 34925 w 79"/>
              <a:gd name="T23" fmla="*/ 39687 h 46"/>
              <a:gd name="T24" fmla="*/ 34925 w 79"/>
              <a:gd name="T25" fmla="*/ 60325 h 46"/>
              <a:gd name="T26" fmla="*/ 39687 w 79"/>
              <a:gd name="T27" fmla="*/ 49212 h 46"/>
              <a:gd name="T28" fmla="*/ 57150 w 79"/>
              <a:gd name="T29" fmla="*/ 60325 h 46"/>
              <a:gd name="T30" fmla="*/ 106362 w 79"/>
              <a:gd name="T31" fmla="*/ 12700 h 46"/>
              <a:gd name="T32" fmla="*/ 80962 w 79"/>
              <a:gd name="T33" fmla="*/ 23812 h 46"/>
              <a:gd name="T34" fmla="*/ 88900 w 79"/>
              <a:gd name="T35" fmla="*/ 23812 h 46"/>
              <a:gd name="T36" fmla="*/ 80962 w 79"/>
              <a:gd name="T37" fmla="*/ 31750 h 46"/>
              <a:gd name="T38" fmla="*/ 101600 w 79"/>
              <a:gd name="T39" fmla="*/ 36513 h 46"/>
              <a:gd name="T40" fmla="*/ 120650 w 79"/>
              <a:gd name="T41" fmla="*/ 23812 h 46"/>
              <a:gd name="T42" fmla="*/ 112712 w 79"/>
              <a:gd name="T43" fmla="*/ 31750 h 46"/>
              <a:gd name="T44" fmla="*/ 93662 w 79"/>
              <a:gd name="T45" fmla="*/ 39687 h 46"/>
              <a:gd name="T46" fmla="*/ 109537 w 79"/>
              <a:gd name="T47" fmla="*/ 49212 h 46"/>
              <a:gd name="T48" fmla="*/ 84137 w 79"/>
              <a:gd name="T49" fmla="*/ 52388 h 46"/>
              <a:gd name="T50" fmla="*/ 101600 w 79"/>
              <a:gd name="T51" fmla="*/ 60325 h 46"/>
              <a:gd name="T52" fmla="*/ 76200 w 79"/>
              <a:gd name="T53" fmla="*/ 68263 h 46"/>
              <a:gd name="T54" fmla="*/ 84137 w 79"/>
              <a:gd name="T55" fmla="*/ 68263 h 46"/>
              <a:gd name="T56" fmla="*/ 109537 w 79"/>
              <a:gd name="T57" fmla="*/ 52388 h 46"/>
              <a:gd name="T58" fmla="*/ 125412 w 79"/>
              <a:gd name="T59" fmla="*/ 39687 h 46"/>
              <a:gd name="T60" fmla="*/ 117475 w 79"/>
              <a:gd name="T61" fmla="*/ 52388 h 46"/>
              <a:gd name="T62" fmla="*/ 84137 w 79"/>
              <a:gd name="T63" fmla="*/ 57150 h 46"/>
              <a:gd name="T64" fmla="*/ 93662 w 79"/>
              <a:gd name="T65" fmla="*/ 60325 h 46"/>
              <a:gd name="T66" fmla="*/ 112712 w 79"/>
              <a:gd name="T67" fmla="*/ 0 h 46"/>
              <a:gd name="T68" fmla="*/ 106362 w 79"/>
              <a:gd name="T69" fmla="*/ 36513 h 46"/>
              <a:gd name="T70" fmla="*/ 80962 w 79"/>
              <a:gd name="T71" fmla="*/ 65088 h 46"/>
              <a:gd name="T72" fmla="*/ 106362 w 79"/>
              <a:gd name="T73" fmla="*/ 44450 h 46"/>
              <a:gd name="T74" fmla="*/ 117475 w 79"/>
              <a:gd name="T75" fmla="*/ 20637 h 4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9"/>
              <a:gd name="T115" fmla="*/ 0 h 46"/>
              <a:gd name="T116" fmla="*/ 79 w 79"/>
              <a:gd name="T117" fmla="*/ 46 h 4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9" h="46">
                <a:moveTo>
                  <a:pt x="0" y="33"/>
                </a:moveTo>
                <a:lnTo>
                  <a:pt x="2" y="36"/>
                </a:lnTo>
                <a:lnTo>
                  <a:pt x="7" y="33"/>
                </a:lnTo>
                <a:lnTo>
                  <a:pt x="7" y="15"/>
                </a:lnTo>
                <a:lnTo>
                  <a:pt x="10" y="41"/>
                </a:lnTo>
                <a:lnTo>
                  <a:pt x="15" y="46"/>
                </a:lnTo>
                <a:lnTo>
                  <a:pt x="20" y="46"/>
                </a:lnTo>
                <a:lnTo>
                  <a:pt x="20" y="20"/>
                </a:lnTo>
                <a:lnTo>
                  <a:pt x="22" y="33"/>
                </a:lnTo>
                <a:lnTo>
                  <a:pt x="25" y="33"/>
                </a:lnTo>
                <a:lnTo>
                  <a:pt x="28" y="23"/>
                </a:lnTo>
                <a:lnTo>
                  <a:pt x="30" y="23"/>
                </a:lnTo>
                <a:lnTo>
                  <a:pt x="30" y="41"/>
                </a:lnTo>
                <a:lnTo>
                  <a:pt x="20" y="41"/>
                </a:lnTo>
                <a:lnTo>
                  <a:pt x="15" y="31"/>
                </a:lnTo>
                <a:lnTo>
                  <a:pt x="22" y="20"/>
                </a:lnTo>
                <a:lnTo>
                  <a:pt x="25" y="20"/>
                </a:lnTo>
                <a:lnTo>
                  <a:pt x="25" y="17"/>
                </a:lnTo>
                <a:lnTo>
                  <a:pt x="30" y="17"/>
                </a:lnTo>
                <a:lnTo>
                  <a:pt x="33" y="31"/>
                </a:lnTo>
                <a:lnTo>
                  <a:pt x="28" y="36"/>
                </a:lnTo>
                <a:lnTo>
                  <a:pt x="15" y="36"/>
                </a:lnTo>
                <a:lnTo>
                  <a:pt x="18" y="28"/>
                </a:lnTo>
                <a:lnTo>
                  <a:pt x="22" y="25"/>
                </a:lnTo>
                <a:lnTo>
                  <a:pt x="22" y="23"/>
                </a:lnTo>
                <a:lnTo>
                  <a:pt x="22" y="38"/>
                </a:lnTo>
                <a:lnTo>
                  <a:pt x="25" y="38"/>
                </a:lnTo>
                <a:lnTo>
                  <a:pt x="25" y="31"/>
                </a:lnTo>
                <a:lnTo>
                  <a:pt x="25" y="38"/>
                </a:lnTo>
                <a:lnTo>
                  <a:pt x="36" y="38"/>
                </a:lnTo>
                <a:lnTo>
                  <a:pt x="45" y="15"/>
                </a:lnTo>
                <a:lnTo>
                  <a:pt x="67" y="8"/>
                </a:lnTo>
                <a:lnTo>
                  <a:pt x="64" y="8"/>
                </a:lnTo>
                <a:lnTo>
                  <a:pt x="51" y="15"/>
                </a:lnTo>
                <a:lnTo>
                  <a:pt x="76" y="10"/>
                </a:lnTo>
                <a:lnTo>
                  <a:pt x="56" y="15"/>
                </a:lnTo>
                <a:lnTo>
                  <a:pt x="53" y="20"/>
                </a:lnTo>
                <a:lnTo>
                  <a:pt x="51" y="20"/>
                </a:lnTo>
                <a:lnTo>
                  <a:pt x="48" y="25"/>
                </a:lnTo>
                <a:lnTo>
                  <a:pt x="64" y="23"/>
                </a:lnTo>
                <a:lnTo>
                  <a:pt x="67" y="15"/>
                </a:lnTo>
                <a:lnTo>
                  <a:pt x="76" y="15"/>
                </a:lnTo>
                <a:lnTo>
                  <a:pt x="71" y="17"/>
                </a:lnTo>
                <a:lnTo>
                  <a:pt x="71" y="20"/>
                </a:lnTo>
                <a:lnTo>
                  <a:pt x="67" y="25"/>
                </a:lnTo>
                <a:lnTo>
                  <a:pt x="59" y="25"/>
                </a:lnTo>
                <a:lnTo>
                  <a:pt x="45" y="31"/>
                </a:lnTo>
                <a:lnTo>
                  <a:pt x="69" y="31"/>
                </a:lnTo>
                <a:lnTo>
                  <a:pt x="64" y="31"/>
                </a:lnTo>
                <a:lnTo>
                  <a:pt x="53" y="33"/>
                </a:lnTo>
                <a:lnTo>
                  <a:pt x="45" y="41"/>
                </a:lnTo>
                <a:lnTo>
                  <a:pt x="64" y="38"/>
                </a:lnTo>
                <a:lnTo>
                  <a:pt x="56" y="38"/>
                </a:lnTo>
                <a:lnTo>
                  <a:pt x="48" y="43"/>
                </a:lnTo>
                <a:lnTo>
                  <a:pt x="48" y="46"/>
                </a:lnTo>
                <a:lnTo>
                  <a:pt x="53" y="43"/>
                </a:lnTo>
                <a:lnTo>
                  <a:pt x="56" y="38"/>
                </a:lnTo>
                <a:lnTo>
                  <a:pt x="69" y="33"/>
                </a:lnTo>
                <a:lnTo>
                  <a:pt x="69" y="31"/>
                </a:lnTo>
                <a:lnTo>
                  <a:pt x="79" y="25"/>
                </a:lnTo>
                <a:lnTo>
                  <a:pt x="79" y="23"/>
                </a:lnTo>
                <a:lnTo>
                  <a:pt x="74" y="33"/>
                </a:lnTo>
                <a:lnTo>
                  <a:pt x="53" y="33"/>
                </a:lnTo>
                <a:lnTo>
                  <a:pt x="53" y="36"/>
                </a:lnTo>
                <a:lnTo>
                  <a:pt x="48" y="36"/>
                </a:lnTo>
                <a:lnTo>
                  <a:pt x="59" y="38"/>
                </a:lnTo>
                <a:lnTo>
                  <a:pt x="69" y="31"/>
                </a:lnTo>
                <a:lnTo>
                  <a:pt x="71" y="0"/>
                </a:lnTo>
                <a:lnTo>
                  <a:pt x="71" y="17"/>
                </a:lnTo>
                <a:lnTo>
                  <a:pt x="67" y="23"/>
                </a:lnTo>
                <a:lnTo>
                  <a:pt x="64" y="23"/>
                </a:lnTo>
                <a:lnTo>
                  <a:pt x="51" y="41"/>
                </a:lnTo>
                <a:lnTo>
                  <a:pt x="64" y="38"/>
                </a:lnTo>
                <a:lnTo>
                  <a:pt x="67" y="28"/>
                </a:lnTo>
                <a:lnTo>
                  <a:pt x="71" y="25"/>
                </a:lnTo>
                <a:lnTo>
                  <a:pt x="74" y="13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3" name="Freeform 25"/>
          <p:cNvSpPr>
            <a:spLocks/>
          </p:cNvSpPr>
          <p:nvPr/>
        </p:nvSpPr>
        <p:spPr bwMode="auto">
          <a:xfrm>
            <a:off x="1629354" y="3798194"/>
            <a:ext cx="132147" cy="118524"/>
          </a:xfrm>
          <a:custGeom>
            <a:avLst/>
            <a:gdLst>
              <a:gd name="T0" fmla="*/ 22225 w 97"/>
              <a:gd name="T1" fmla="*/ 101600 h 87"/>
              <a:gd name="T2" fmla="*/ 55563 w 97"/>
              <a:gd name="T3" fmla="*/ 109538 h 87"/>
              <a:gd name="T4" fmla="*/ 3175 w 97"/>
              <a:gd name="T5" fmla="*/ 112713 h 87"/>
              <a:gd name="T6" fmla="*/ 71438 w 97"/>
              <a:gd name="T7" fmla="*/ 101600 h 87"/>
              <a:gd name="T8" fmla="*/ 44450 w 97"/>
              <a:gd name="T9" fmla="*/ 80963 h 87"/>
              <a:gd name="T10" fmla="*/ 14288 w 97"/>
              <a:gd name="T11" fmla="*/ 88900 h 87"/>
              <a:gd name="T12" fmla="*/ 44450 w 97"/>
              <a:gd name="T13" fmla="*/ 52388 h 87"/>
              <a:gd name="T14" fmla="*/ 19050 w 97"/>
              <a:gd name="T15" fmla="*/ 52388 h 87"/>
              <a:gd name="T16" fmla="*/ 39688 w 97"/>
              <a:gd name="T17" fmla="*/ 65088 h 87"/>
              <a:gd name="T18" fmla="*/ 31750 w 97"/>
              <a:gd name="T19" fmla="*/ 31750 h 87"/>
              <a:gd name="T20" fmla="*/ 22225 w 97"/>
              <a:gd name="T21" fmla="*/ 28575 h 87"/>
              <a:gd name="T22" fmla="*/ 44450 w 97"/>
              <a:gd name="T23" fmla="*/ 23813 h 87"/>
              <a:gd name="T24" fmla="*/ 47625 w 97"/>
              <a:gd name="T25" fmla="*/ 0 h 87"/>
              <a:gd name="T26" fmla="*/ 68263 w 97"/>
              <a:gd name="T27" fmla="*/ 20638 h 87"/>
              <a:gd name="T28" fmla="*/ 87313 w 97"/>
              <a:gd name="T29" fmla="*/ 57150 h 87"/>
              <a:gd name="T30" fmla="*/ 52388 w 97"/>
              <a:gd name="T31" fmla="*/ 73025 h 87"/>
              <a:gd name="T32" fmla="*/ 71438 w 97"/>
              <a:gd name="T33" fmla="*/ 80963 h 87"/>
              <a:gd name="T34" fmla="*/ 47625 w 97"/>
              <a:gd name="T35" fmla="*/ 39688 h 87"/>
              <a:gd name="T36" fmla="*/ 31750 w 97"/>
              <a:gd name="T37" fmla="*/ 65088 h 87"/>
              <a:gd name="T38" fmla="*/ 44450 w 97"/>
              <a:gd name="T39" fmla="*/ 60325 h 87"/>
              <a:gd name="T40" fmla="*/ 63500 w 97"/>
              <a:gd name="T41" fmla="*/ 39688 h 87"/>
              <a:gd name="T42" fmla="*/ 39688 w 97"/>
              <a:gd name="T43" fmla="*/ 11113 h 87"/>
              <a:gd name="T44" fmla="*/ 19050 w 97"/>
              <a:gd name="T45" fmla="*/ 31750 h 87"/>
              <a:gd name="T46" fmla="*/ 31750 w 97"/>
              <a:gd name="T47" fmla="*/ 39688 h 87"/>
              <a:gd name="T48" fmla="*/ 26988 w 97"/>
              <a:gd name="T49" fmla="*/ 52388 h 87"/>
              <a:gd name="T50" fmla="*/ 19050 w 97"/>
              <a:gd name="T51" fmla="*/ 112713 h 87"/>
              <a:gd name="T52" fmla="*/ 22225 w 97"/>
              <a:gd name="T53" fmla="*/ 80963 h 87"/>
              <a:gd name="T54" fmla="*/ 22225 w 97"/>
              <a:gd name="T55" fmla="*/ 106363 h 87"/>
              <a:gd name="T56" fmla="*/ 84138 w 97"/>
              <a:gd name="T57" fmla="*/ 65088 h 87"/>
              <a:gd name="T58" fmla="*/ 63500 w 97"/>
              <a:gd name="T59" fmla="*/ 80963 h 87"/>
              <a:gd name="T60" fmla="*/ 104775 w 97"/>
              <a:gd name="T61" fmla="*/ 47625 h 87"/>
              <a:gd name="T62" fmla="*/ 96838 w 97"/>
              <a:gd name="T63" fmla="*/ 77788 h 87"/>
              <a:gd name="T64" fmla="*/ 84138 w 97"/>
              <a:gd name="T65" fmla="*/ 44450 h 87"/>
              <a:gd name="T66" fmla="*/ 96838 w 97"/>
              <a:gd name="T67" fmla="*/ 44450 h 87"/>
              <a:gd name="T68" fmla="*/ 128588 w 97"/>
              <a:gd name="T69" fmla="*/ 57150 h 87"/>
              <a:gd name="T70" fmla="*/ 104775 w 97"/>
              <a:gd name="T71" fmla="*/ 39688 h 87"/>
              <a:gd name="T72" fmla="*/ 115888 w 97"/>
              <a:gd name="T73" fmla="*/ 31750 h 87"/>
              <a:gd name="T74" fmla="*/ 123825 w 97"/>
              <a:gd name="T75" fmla="*/ 77788 h 87"/>
              <a:gd name="T76" fmla="*/ 146050 w 97"/>
              <a:gd name="T77" fmla="*/ 117475 h 87"/>
              <a:gd name="T78" fmla="*/ 112713 w 97"/>
              <a:gd name="T79" fmla="*/ 101600 h 87"/>
              <a:gd name="T80" fmla="*/ 153988 w 97"/>
              <a:gd name="T81" fmla="*/ 134938 h 87"/>
              <a:gd name="T82" fmla="*/ 141288 w 97"/>
              <a:gd name="T83" fmla="*/ 96838 h 87"/>
              <a:gd name="T84" fmla="*/ 120650 w 97"/>
              <a:gd name="T85" fmla="*/ 96838 h 87"/>
              <a:gd name="T86" fmla="*/ 136525 w 97"/>
              <a:gd name="T87" fmla="*/ 134938 h 8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97"/>
              <a:gd name="T133" fmla="*/ 0 h 87"/>
              <a:gd name="T134" fmla="*/ 97 w 97"/>
              <a:gd name="T135" fmla="*/ 87 h 8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97" h="87">
                <a:moveTo>
                  <a:pt x="35" y="59"/>
                </a:moveTo>
                <a:lnTo>
                  <a:pt x="14" y="56"/>
                </a:lnTo>
                <a:lnTo>
                  <a:pt x="14" y="64"/>
                </a:lnTo>
                <a:lnTo>
                  <a:pt x="20" y="64"/>
                </a:lnTo>
                <a:lnTo>
                  <a:pt x="28" y="69"/>
                </a:lnTo>
                <a:lnTo>
                  <a:pt x="35" y="69"/>
                </a:lnTo>
                <a:lnTo>
                  <a:pt x="25" y="61"/>
                </a:lnTo>
                <a:lnTo>
                  <a:pt x="0" y="51"/>
                </a:lnTo>
                <a:lnTo>
                  <a:pt x="2" y="71"/>
                </a:lnTo>
                <a:lnTo>
                  <a:pt x="4" y="71"/>
                </a:lnTo>
                <a:lnTo>
                  <a:pt x="51" y="74"/>
                </a:lnTo>
                <a:lnTo>
                  <a:pt x="45" y="64"/>
                </a:lnTo>
                <a:lnTo>
                  <a:pt x="37" y="61"/>
                </a:lnTo>
                <a:lnTo>
                  <a:pt x="33" y="53"/>
                </a:lnTo>
                <a:lnTo>
                  <a:pt x="28" y="51"/>
                </a:lnTo>
                <a:lnTo>
                  <a:pt x="28" y="49"/>
                </a:lnTo>
                <a:lnTo>
                  <a:pt x="14" y="46"/>
                </a:lnTo>
                <a:lnTo>
                  <a:pt x="9" y="56"/>
                </a:lnTo>
                <a:lnTo>
                  <a:pt x="20" y="61"/>
                </a:lnTo>
                <a:lnTo>
                  <a:pt x="25" y="59"/>
                </a:lnTo>
                <a:lnTo>
                  <a:pt x="28" y="33"/>
                </a:lnTo>
                <a:lnTo>
                  <a:pt x="20" y="20"/>
                </a:lnTo>
                <a:lnTo>
                  <a:pt x="14" y="20"/>
                </a:lnTo>
                <a:lnTo>
                  <a:pt x="12" y="33"/>
                </a:lnTo>
                <a:lnTo>
                  <a:pt x="14" y="38"/>
                </a:lnTo>
                <a:lnTo>
                  <a:pt x="22" y="38"/>
                </a:lnTo>
                <a:lnTo>
                  <a:pt x="25" y="41"/>
                </a:lnTo>
                <a:lnTo>
                  <a:pt x="30" y="41"/>
                </a:lnTo>
                <a:lnTo>
                  <a:pt x="30" y="28"/>
                </a:lnTo>
                <a:lnTo>
                  <a:pt x="20" y="20"/>
                </a:lnTo>
                <a:lnTo>
                  <a:pt x="20" y="18"/>
                </a:lnTo>
                <a:lnTo>
                  <a:pt x="12" y="10"/>
                </a:lnTo>
                <a:lnTo>
                  <a:pt x="14" y="18"/>
                </a:lnTo>
                <a:lnTo>
                  <a:pt x="25" y="18"/>
                </a:lnTo>
                <a:lnTo>
                  <a:pt x="25" y="15"/>
                </a:lnTo>
                <a:lnTo>
                  <a:pt x="28" y="15"/>
                </a:lnTo>
                <a:lnTo>
                  <a:pt x="28" y="0"/>
                </a:lnTo>
                <a:lnTo>
                  <a:pt x="30" y="5"/>
                </a:lnTo>
                <a:lnTo>
                  <a:pt x="30" y="0"/>
                </a:lnTo>
                <a:lnTo>
                  <a:pt x="37" y="5"/>
                </a:lnTo>
                <a:lnTo>
                  <a:pt x="40" y="13"/>
                </a:lnTo>
                <a:lnTo>
                  <a:pt x="43" y="13"/>
                </a:lnTo>
                <a:lnTo>
                  <a:pt x="53" y="30"/>
                </a:lnTo>
                <a:lnTo>
                  <a:pt x="55" y="30"/>
                </a:lnTo>
                <a:lnTo>
                  <a:pt x="55" y="36"/>
                </a:lnTo>
                <a:lnTo>
                  <a:pt x="37" y="41"/>
                </a:lnTo>
                <a:lnTo>
                  <a:pt x="28" y="33"/>
                </a:lnTo>
                <a:lnTo>
                  <a:pt x="33" y="46"/>
                </a:lnTo>
                <a:lnTo>
                  <a:pt x="40" y="51"/>
                </a:lnTo>
                <a:lnTo>
                  <a:pt x="40" y="53"/>
                </a:lnTo>
                <a:lnTo>
                  <a:pt x="45" y="51"/>
                </a:lnTo>
                <a:lnTo>
                  <a:pt x="48" y="44"/>
                </a:lnTo>
                <a:lnTo>
                  <a:pt x="43" y="33"/>
                </a:lnTo>
                <a:lnTo>
                  <a:pt x="30" y="25"/>
                </a:lnTo>
                <a:lnTo>
                  <a:pt x="22" y="25"/>
                </a:lnTo>
                <a:lnTo>
                  <a:pt x="12" y="44"/>
                </a:lnTo>
                <a:lnTo>
                  <a:pt x="20" y="41"/>
                </a:lnTo>
                <a:lnTo>
                  <a:pt x="25" y="15"/>
                </a:lnTo>
                <a:lnTo>
                  <a:pt x="25" y="38"/>
                </a:lnTo>
                <a:lnTo>
                  <a:pt x="28" y="38"/>
                </a:lnTo>
                <a:lnTo>
                  <a:pt x="30" y="41"/>
                </a:lnTo>
                <a:lnTo>
                  <a:pt x="37" y="38"/>
                </a:lnTo>
                <a:lnTo>
                  <a:pt x="40" y="25"/>
                </a:lnTo>
                <a:lnTo>
                  <a:pt x="33" y="15"/>
                </a:lnTo>
                <a:lnTo>
                  <a:pt x="28" y="13"/>
                </a:lnTo>
                <a:lnTo>
                  <a:pt x="25" y="7"/>
                </a:lnTo>
                <a:lnTo>
                  <a:pt x="12" y="7"/>
                </a:lnTo>
                <a:lnTo>
                  <a:pt x="9" y="20"/>
                </a:lnTo>
                <a:lnTo>
                  <a:pt x="12" y="20"/>
                </a:lnTo>
                <a:lnTo>
                  <a:pt x="28" y="28"/>
                </a:lnTo>
                <a:lnTo>
                  <a:pt x="28" y="25"/>
                </a:lnTo>
                <a:lnTo>
                  <a:pt x="20" y="25"/>
                </a:lnTo>
                <a:lnTo>
                  <a:pt x="20" y="30"/>
                </a:lnTo>
                <a:lnTo>
                  <a:pt x="17" y="30"/>
                </a:lnTo>
                <a:lnTo>
                  <a:pt x="17" y="33"/>
                </a:lnTo>
                <a:lnTo>
                  <a:pt x="14" y="33"/>
                </a:lnTo>
                <a:lnTo>
                  <a:pt x="9" y="56"/>
                </a:lnTo>
                <a:lnTo>
                  <a:pt x="12" y="71"/>
                </a:lnTo>
                <a:lnTo>
                  <a:pt x="22" y="74"/>
                </a:lnTo>
                <a:lnTo>
                  <a:pt x="25" y="51"/>
                </a:lnTo>
                <a:lnTo>
                  <a:pt x="14" y="51"/>
                </a:lnTo>
                <a:lnTo>
                  <a:pt x="9" y="56"/>
                </a:lnTo>
                <a:lnTo>
                  <a:pt x="12" y="67"/>
                </a:lnTo>
                <a:lnTo>
                  <a:pt x="14" y="67"/>
                </a:lnTo>
                <a:lnTo>
                  <a:pt x="22" y="71"/>
                </a:lnTo>
                <a:lnTo>
                  <a:pt x="51" y="61"/>
                </a:lnTo>
                <a:lnTo>
                  <a:pt x="53" y="41"/>
                </a:lnTo>
                <a:lnTo>
                  <a:pt x="43" y="38"/>
                </a:lnTo>
                <a:lnTo>
                  <a:pt x="37" y="46"/>
                </a:lnTo>
                <a:lnTo>
                  <a:pt x="40" y="51"/>
                </a:lnTo>
                <a:lnTo>
                  <a:pt x="61" y="44"/>
                </a:lnTo>
                <a:lnTo>
                  <a:pt x="66" y="38"/>
                </a:lnTo>
                <a:lnTo>
                  <a:pt x="66" y="30"/>
                </a:lnTo>
                <a:lnTo>
                  <a:pt x="69" y="41"/>
                </a:lnTo>
                <a:lnTo>
                  <a:pt x="61" y="46"/>
                </a:lnTo>
                <a:lnTo>
                  <a:pt x="61" y="49"/>
                </a:lnTo>
                <a:lnTo>
                  <a:pt x="66" y="46"/>
                </a:lnTo>
                <a:lnTo>
                  <a:pt x="69" y="36"/>
                </a:lnTo>
                <a:lnTo>
                  <a:pt x="53" y="28"/>
                </a:lnTo>
                <a:lnTo>
                  <a:pt x="55" y="22"/>
                </a:lnTo>
                <a:lnTo>
                  <a:pt x="58" y="22"/>
                </a:lnTo>
                <a:lnTo>
                  <a:pt x="61" y="28"/>
                </a:lnTo>
                <a:lnTo>
                  <a:pt x="73" y="38"/>
                </a:lnTo>
                <a:lnTo>
                  <a:pt x="81" y="41"/>
                </a:lnTo>
                <a:lnTo>
                  <a:pt x="81" y="36"/>
                </a:lnTo>
                <a:lnTo>
                  <a:pt x="76" y="33"/>
                </a:lnTo>
                <a:lnTo>
                  <a:pt x="73" y="28"/>
                </a:lnTo>
                <a:lnTo>
                  <a:pt x="66" y="25"/>
                </a:lnTo>
                <a:lnTo>
                  <a:pt x="66" y="22"/>
                </a:lnTo>
                <a:lnTo>
                  <a:pt x="63" y="20"/>
                </a:lnTo>
                <a:lnTo>
                  <a:pt x="73" y="20"/>
                </a:lnTo>
                <a:lnTo>
                  <a:pt x="86" y="28"/>
                </a:lnTo>
                <a:lnTo>
                  <a:pt x="86" y="38"/>
                </a:lnTo>
                <a:lnTo>
                  <a:pt x="78" y="49"/>
                </a:lnTo>
                <a:lnTo>
                  <a:pt x="81" y="61"/>
                </a:lnTo>
                <a:lnTo>
                  <a:pt x="89" y="64"/>
                </a:lnTo>
                <a:lnTo>
                  <a:pt x="92" y="74"/>
                </a:lnTo>
                <a:lnTo>
                  <a:pt x="81" y="74"/>
                </a:lnTo>
                <a:lnTo>
                  <a:pt x="76" y="77"/>
                </a:lnTo>
                <a:lnTo>
                  <a:pt x="71" y="64"/>
                </a:lnTo>
                <a:lnTo>
                  <a:pt x="71" y="79"/>
                </a:lnTo>
                <a:lnTo>
                  <a:pt x="73" y="79"/>
                </a:lnTo>
                <a:lnTo>
                  <a:pt x="97" y="85"/>
                </a:lnTo>
                <a:lnTo>
                  <a:pt x="97" y="67"/>
                </a:lnTo>
                <a:lnTo>
                  <a:pt x="92" y="61"/>
                </a:lnTo>
                <a:lnTo>
                  <a:pt x="89" y="61"/>
                </a:lnTo>
                <a:lnTo>
                  <a:pt x="89" y="59"/>
                </a:lnTo>
                <a:lnTo>
                  <a:pt x="76" y="59"/>
                </a:lnTo>
                <a:lnTo>
                  <a:pt x="76" y="61"/>
                </a:lnTo>
                <a:lnTo>
                  <a:pt x="71" y="71"/>
                </a:lnTo>
                <a:lnTo>
                  <a:pt x="76" y="87"/>
                </a:lnTo>
                <a:lnTo>
                  <a:pt x="86" y="85"/>
                </a:lnTo>
                <a:lnTo>
                  <a:pt x="86" y="61"/>
                </a:lnTo>
                <a:lnTo>
                  <a:pt x="84" y="59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4" name="Freeform 26"/>
          <p:cNvSpPr>
            <a:spLocks/>
          </p:cNvSpPr>
          <p:nvPr/>
        </p:nvSpPr>
        <p:spPr bwMode="auto">
          <a:xfrm>
            <a:off x="1625267" y="3780484"/>
            <a:ext cx="65392" cy="189364"/>
          </a:xfrm>
          <a:custGeom>
            <a:avLst/>
            <a:gdLst>
              <a:gd name="T0" fmla="*/ 76200 w 48"/>
              <a:gd name="T1" fmla="*/ 0 h 139"/>
              <a:gd name="T2" fmla="*/ 73025 w 48"/>
              <a:gd name="T3" fmla="*/ 7937 h 139"/>
              <a:gd name="T4" fmla="*/ 68263 w 48"/>
              <a:gd name="T5" fmla="*/ 7937 h 139"/>
              <a:gd name="T6" fmla="*/ 60325 w 48"/>
              <a:gd name="T7" fmla="*/ 28575 h 139"/>
              <a:gd name="T8" fmla="*/ 57150 w 48"/>
              <a:gd name="T9" fmla="*/ 28575 h 139"/>
              <a:gd name="T10" fmla="*/ 57150 w 48"/>
              <a:gd name="T11" fmla="*/ 31750 h 139"/>
              <a:gd name="T12" fmla="*/ 49212 w 48"/>
              <a:gd name="T13" fmla="*/ 49212 h 139"/>
              <a:gd name="T14" fmla="*/ 49212 w 48"/>
              <a:gd name="T15" fmla="*/ 60325 h 139"/>
              <a:gd name="T16" fmla="*/ 39687 w 48"/>
              <a:gd name="T17" fmla="*/ 65087 h 139"/>
              <a:gd name="T18" fmla="*/ 39687 w 48"/>
              <a:gd name="T19" fmla="*/ 68262 h 139"/>
              <a:gd name="T20" fmla="*/ 11112 w 48"/>
              <a:gd name="T21" fmla="*/ 127000 h 139"/>
              <a:gd name="T22" fmla="*/ 11112 w 48"/>
              <a:gd name="T23" fmla="*/ 158750 h 139"/>
              <a:gd name="T24" fmla="*/ 4763 w 48"/>
              <a:gd name="T25" fmla="*/ 174625 h 139"/>
              <a:gd name="T26" fmla="*/ 4763 w 48"/>
              <a:gd name="T27" fmla="*/ 192087 h 139"/>
              <a:gd name="T28" fmla="*/ 0 w 48"/>
              <a:gd name="T29" fmla="*/ 220662 h 13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8"/>
              <a:gd name="T46" fmla="*/ 0 h 139"/>
              <a:gd name="T47" fmla="*/ 48 w 48"/>
              <a:gd name="T48" fmla="*/ 139 h 13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8" h="139">
                <a:moveTo>
                  <a:pt x="48" y="0"/>
                </a:moveTo>
                <a:lnTo>
                  <a:pt x="46" y="5"/>
                </a:lnTo>
                <a:lnTo>
                  <a:pt x="43" y="5"/>
                </a:lnTo>
                <a:lnTo>
                  <a:pt x="38" y="18"/>
                </a:lnTo>
                <a:lnTo>
                  <a:pt x="36" y="18"/>
                </a:lnTo>
                <a:lnTo>
                  <a:pt x="36" y="20"/>
                </a:lnTo>
                <a:lnTo>
                  <a:pt x="31" y="31"/>
                </a:lnTo>
                <a:lnTo>
                  <a:pt x="31" y="38"/>
                </a:lnTo>
                <a:lnTo>
                  <a:pt x="25" y="41"/>
                </a:lnTo>
                <a:lnTo>
                  <a:pt x="25" y="43"/>
                </a:lnTo>
                <a:lnTo>
                  <a:pt x="7" y="80"/>
                </a:lnTo>
                <a:lnTo>
                  <a:pt x="7" y="100"/>
                </a:lnTo>
                <a:lnTo>
                  <a:pt x="3" y="110"/>
                </a:lnTo>
                <a:lnTo>
                  <a:pt x="3" y="121"/>
                </a:lnTo>
                <a:lnTo>
                  <a:pt x="0" y="139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5" name="Freeform 27"/>
          <p:cNvSpPr>
            <a:spLocks/>
          </p:cNvSpPr>
          <p:nvPr/>
        </p:nvSpPr>
        <p:spPr bwMode="auto">
          <a:xfrm>
            <a:off x="1735616" y="3836339"/>
            <a:ext cx="39508" cy="98088"/>
          </a:xfrm>
          <a:custGeom>
            <a:avLst/>
            <a:gdLst>
              <a:gd name="T0" fmla="*/ 46038 w 29"/>
              <a:gd name="T1" fmla="*/ 0 h 72"/>
              <a:gd name="T2" fmla="*/ 38100 w 29"/>
              <a:gd name="T3" fmla="*/ 7937 h 72"/>
              <a:gd name="T4" fmla="*/ 34925 w 29"/>
              <a:gd name="T5" fmla="*/ 44450 h 72"/>
              <a:gd name="T6" fmla="*/ 30163 w 29"/>
              <a:gd name="T7" fmla="*/ 44450 h 72"/>
              <a:gd name="T8" fmla="*/ 30163 w 29"/>
              <a:gd name="T9" fmla="*/ 52388 h 72"/>
              <a:gd name="T10" fmla="*/ 22225 w 29"/>
              <a:gd name="T11" fmla="*/ 61912 h 72"/>
              <a:gd name="T12" fmla="*/ 17463 w 29"/>
              <a:gd name="T13" fmla="*/ 61912 h 72"/>
              <a:gd name="T14" fmla="*/ 17463 w 29"/>
              <a:gd name="T15" fmla="*/ 68262 h 72"/>
              <a:gd name="T16" fmla="*/ 12700 w 29"/>
              <a:gd name="T17" fmla="*/ 85725 h 72"/>
              <a:gd name="T18" fmla="*/ 4763 w 29"/>
              <a:gd name="T19" fmla="*/ 93662 h 72"/>
              <a:gd name="T20" fmla="*/ 4763 w 29"/>
              <a:gd name="T21" fmla="*/ 109538 h 72"/>
              <a:gd name="T22" fmla="*/ 0 w 29"/>
              <a:gd name="T23" fmla="*/ 114300 h 7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9"/>
              <a:gd name="T37" fmla="*/ 0 h 72"/>
              <a:gd name="T38" fmla="*/ 29 w 29"/>
              <a:gd name="T39" fmla="*/ 72 h 7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9" h="72">
                <a:moveTo>
                  <a:pt x="29" y="0"/>
                </a:moveTo>
                <a:lnTo>
                  <a:pt x="24" y="5"/>
                </a:lnTo>
                <a:lnTo>
                  <a:pt x="22" y="28"/>
                </a:lnTo>
                <a:lnTo>
                  <a:pt x="19" y="28"/>
                </a:lnTo>
                <a:lnTo>
                  <a:pt x="19" y="33"/>
                </a:lnTo>
                <a:lnTo>
                  <a:pt x="14" y="39"/>
                </a:lnTo>
                <a:lnTo>
                  <a:pt x="11" y="39"/>
                </a:lnTo>
                <a:lnTo>
                  <a:pt x="11" y="43"/>
                </a:lnTo>
                <a:lnTo>
                  <a:pt x="8" y="54"/>
                </a:lnTo>
                <a:lnTo>
                  <a:pt x="3" y="59"/>
                </a:lnTo>
                <a:lnTo>
                  <a:pt x="3" y="69"/>
                </a:lnTo>
                <a:lnTo>
                  <a:pt x="0" y="72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6" name="Freeform 28"/>
          <p:cNvSpPr>
            <a:spLocks/>
          </p:cNvSpPr>
          <p:nvPr/>
        </p:nvSpPr>
        <p:spPr bwMode="auto">
          <a:xfrm>
            <a:off x="1726081" y="4133329"/>
            <a:ext cx="39507" cy="84465"/>
          </a:xfrm>
          <a:custGeom>
            <a:avLst/>
            <a:gdLst>
              <a:gd name="T0" fmla="*/ 3175 w 29"/>
              <a:gd name="T1" fmla="*/ 0 h 62"/>
              <a:gd name="T2" fmla="*/ 7937 w 29"/>
              <a:gd name="T3" fmla="*/ 0 h 62"/>
              <a:gd name="T4" fmla="*/ 11112 w 29"/>
              <a:gd name="T5" fmla="*/ 12700 h 62"/>
              <a:gd name="T6" fmla="*/ 0 w 29"/>
              <a:gd name="T7" fmla="*/ 4763 h 62"/>
              <a:gd name="T8" fmla="*/ 0 w 29"/>
              <a:gd name="T9" fmla="*/ 20638 h 62"/>
              <a:gd name="T10" fmla="*/ 15875 w 29"/>
              <a:gd name="T11" fmla="*/ 53975 h 62"/>
              <a:gd name="T12" fmla="*/ 23812 w 29"/>
              <a:gd name="T13" fmla="*/ 57150 h 62"/>
              <a:gd name="T14" fmla="*/ 28575 w 29"/>
              <a:gd name="T15" fmla="*/ 74613 h 62"/>
              <a:gd name="T16" fmla="*/ 46037 w 29"/>
              <a:gd name="T17" fmla="*/ 98425 h 6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62"/>
              <a:gd name="T29" fmla="*/ 29 w 29"/>
              <a:gd name="T30" fmla="*/ 62 h 6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62">
                <a:moveTo>
                  <a:pt x="2" y="0"/>
                </a:moveTo>
                <a:lnTo>
                  <a:pt x="5" y="0"/>
                </a:lnTo>
                <a:lnTo>
                  <a:pt x="7" y="8"/>
                </a:lnTo>
                <a:lnTo>
                  <a:pt x="0" y="3"/>
                </a:lnTo>
                <a:lnTo>
                  <a:pt x="0" y="13"/>
                </a:lnTo>
                <a:lnTo>
                  <a:pt x="10" y="34"/>
                </a:lnTo>
                <a:lnTo>
                  <a:pt x="15" y="36"/>
                </a:lnTo>
                <a:lnTo>
                  <a:pt x="18" y="47"/>
                </a:lnTo>
                <a:lnTo>
                  <a:pt x="29" y="62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7" name="Freeform 29"/>
          <p:cNvSpPr>
            <a:spLocks/>
          </p:cNvSpPr>
          <p:nvPr/>
        </p:nvSpPr>
        <p:spPr bwMode="auto">
          <a:xfrm>
            <a:off x="2424959" y="4171474"/>
            <a:ext cx="42233" cy="133509"/>
          </a:xfrm>
          <a:custGeom>
            <a:avLst/>
            <a:gdLst>
              <a:gd name="T0" fmla="*/ 49213 w 31"/>
              <a:gd name="T1" fmla="*/ 0 h 98"/>
              <a:gd name="T2" fmla="*/ 49213 w 31"/>
              <a:gd name="T3" fmla="*/ 38100 h 98"/>
              <a:gd name="T4" fmla="*/ 41275 w 31"/>
              <a:gd name="T5" fmla="*/ 65088 h 98"/>
              <a:gd name="T6" fmla="*/ 36513 w 31"/>
              <a:gd name="T7" fmla="*/ 65088 h 98"/>
              <a:gd name="T8" fmla="*/ 36513 w 31"/>
              <a:gd name="T9" fmla="*/ 69850 h 98"/>
              <a:gd name="T10" fmla="*/ 33338 w 31"/>
              <a:gd name="T11" fmla="*/ 82550 h 98"/>
              <a:gd name="T12" fmla="*/ 28575 w 31"/>
              <a:gd name="T13" fmla="*/ 82550 h 98"/>
              <a:gd name="T14" fmla="*/ 28575 w 31"/>
              <a:gd name="T15" fmla="*/ 87312 h 98"/>
              <a:gd name="T16" fmla="*/ 15875 w 31"/>
              <a:gd name="T17" fmla="*/ 114300 h 98"/>
              <a:gd name="T18" fmla="*/ 12700 w 31"/>
              <a:gd name="T19" fmla="*/ 114300 h 98"/>
              <a:gd name="T20" fmla="*/ 12700 w 31"/>
              <a:gd name="T21" fmla="*/ 127000 h 98"/>
              <a:gd name="T22" fmla="*/ 0 w 31"/>
              <a:gd name="T23" fmla="*/ 155575 h 9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1"/>
              <a:gd name="T37" fmla="*/ 0 h 98"/>
              <a:gd name="T38" fmla="*/ 31 w 31"/>
              <a:gd name="T39" fmla="*/ 98 h 9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1" h="98">
                <a:moveTo>
                  <a:pt x="31" y="0"/>
                </a:moveTo>
                <a:lnTo>
                  <a:pt x="31" y="24"/>
                </a:lnTo>
                <a:lnTo>
                  <a:pt x="26" y="41"/>
                </a:lnTo>
                <a:lnTo>
                  <a:pt x="23" y="41"/>
                </a:lnTo>
                <a:lnTo>
                  <a:pt x="23" y="44"/>
                </a:lnTo>
                <a:lnTo>
                  <a:pt x="21" y="52"/>
                </a:lnTo>
                <a:lnTo>
                  <a:pt x="18" y="52"/>
                </a:lnTo>
                <a:lnTo>
                  <a:pt x="18" y="55"/>
                </a:lnTo>
                <a:lnTo>
                  <a:pt x="10" y="72"/>
                </a:lnTo>
                <a:lnTo>
                  <a:pt x="8" y="72"/>
                </a:lnTo>
                <a:lnTo>
                  <a:pt x="8" y="80"/>
                </a:lnTo>
                <a:lnTo>
                  <a:pt x="0" y="98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8" name="Freeform 30"/>
          <p:cNvSpPr>
            <a:spLocks/>
          </p:cNvSpPr>
          <p:nvPr/>
        </p:nvSpPr>
        <p:spPr bwMode="auto">
          <a:xfrm>
            <a:off x="2435857" y="3807731"/>
            <a:ext cx="51769" cy="148494"/>
          </a:xfrm>
          <a:custGeom>
            <a:avLst/>
            <a:gdLst>
              <a:gd name="T0" fmla="*/ 0 w 38"/>
              <a:gd name="T1" fmla="*/ 0 h 109"/>
              <a:gd name="T2" fmla="*/ 15875 w 38"/>
              <a:gd name="T3" fmla="*/ 53975 h 109"/>
              <a:gd name="T4" fmla="*/ 20637 w 38"/>
              <a:gd name="T5" fmla="*/ 53975 h 109"/>
              <a:gd name="T6" fmla="*/ 28575 w 38"/>
              <a:gd name="T7" fmla="*/ 61912 h 109"/>
              <a:gd name="T8" fmla="*/ 36512 w 38"/>
              <a:gd name="T9" fmla="*/ 106362 h 109"/>
              <a:gd name="T10" fmla="*/ 39687 w 38"/>
              <a:gd name="T11" fmla="*/ 106362 h 109"/>
              <a:gd name="T12" fmla="*/ 47625 w 38"/>
              <a:gd name="T13" fmla="*/ 123825 h 109"/>
              <a:gd name="T14" fmla="*/ 47625 w 38"/>
              <a:gd name="T15" fmla="*/ 138112 h 109"/>
              <a:gd name="T16" fmla="*/ 60325 w 38"/>
              <a:gd name="T17" fmla="*/ 173037 h 10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"/>
              <a:gd name="T28" fmla="*/ 0 h 109"/>
              <a:gd name="T29" fmla="*/ 38 w 38"/>
              <a:gd name="T30" fmla="*/ 109 h 10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" h="109">
                <a:moveTo>
                  <a:pt x="0" y="0"/>
                </a:moveTo>
                <a:lnTo>
                  <a:pt x="10" y="34"/>
                </a:lnTo>
                <a:lnTo>
                  <a:pt x="13" y="34"/>
                </a:lnTo>
                <a:lnTo>
                  <a:pt x="18" y="39"/>
                </a:lnTo>
                <a:lnTo>
                  <a:pt x="23" y="67"/>
                </a:lnTo>
                <a:lnTo>
                  <a:pt x="25" y="67"/>
                </a:lnTo>
                <a:lnTo>
                  <a:pt x="30" y="78"/>
                </a:lnTo>
                <a:lnTo>
                  <a:pt x="30" y="87"/>
                </a:lnTo>
                <a:lnTo>
                  <a:pt x="38" y="109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29" name="Rectangle 31"/>
          <p:cNvSpPr>
            <a:spLocks noChangeArrowheads="1"/>
          </p:cNvSpPr>
          <p:nvPr/>
        </p:nvSpPr>
        <p:spPr bwMode="auto">
          <a:xfrm>
            <a:off x="6834841" y="1686573"/>
            <a:ext cx="1423641" cy="319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0" name="Rectangle 32"/>
          <p:cNvSpPr>
            <a:spLocks noChangeArrowheads="1"/>
          </p:cNvSpPr>
          <p:nvPr/>
        </p:nvSpPr>
        <p:spPr bwMode="auto">
          <a:xfrm>
            <a:off x="6589621" y="2136144"/>
            <a:ext cx="737023" cy="935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1" name="Freeform 33"/>
          <p:cNvSpPr>
            <a:spLocks/>
          </p:cNvSpPr>
          <p:nvPr/>
        </p:nvSpPr>
        <p:spPr bwMode="auto">
          <a:xfrm>
            <a:off x="7635894" y="3570684"/>
            <a:ext cx="49044" cy="87190"/>
          </a:xfrm>
          <a:custGeom>
            <a:avLst/>
            <a:gdLst>
              <a:gd name="T0" fmla="*/ 52388 w 36"/>
              <a:gd name="T1" fmla="*/ 101600 h 64"/>
              <a:gd name="T2" fmla="*/ 57150 w 36"/>
              <a:gd name="T3" fmla="*/ 101600 h 64"/>
              <a:gd name="T4" fmla="*/ 4762 w 36"/>
              <a:gd name="T5" fmla="*/ 101600 h 64"/>
              <a:gd name="T6" fmla="*/ 4762 w 36"/>
              <a:gd name="T7" fmla="*/ 98425 h 64"/>
              <a:gd name="T8" fmla="*/ 0 w 36"/>
              <a:gd name="T9" fmla="*/ 88900 h 64"/>
              <a:gd name="T10" fmla="*/ 4762 w 36"/>
              <a:gd name="T11" fmla="*/ 85725 h 64"/>
              <a:gd name="T12" fmla="*/ 39687 w 36"/>
              <a:gd name="T13" fmla="*/ 101600 h 64"/>
              <a:gd name="T14" fmla="*/ 39687 w 36"/>
              <a:gd name="T15" fmla="*/ 93662 h 64"/>
              <a:gd name="T16" fmla="*/ 31750 w 36"/>
              <a:gd name="T17" fmla="*/ 88900 h 64"/>
              <a:gd name="T18" fmla="*/ 31750 w 36"/>
              <a:gd name="T19" fmla="*/ 85725 h 64"/>
              <a:gd name="T20" fmla="*/ 17462 w 36"/>
              <a:gd name="T21" fmla="*/ 80962 h 64"/>
              <a:gd name="T22" fmla="*/ 17462 w 36"/>
              <a:gd name="T23" fmla="*/ 44450 h 64"/>
              <a:gd name="T24" fmla="*/ 28575 w 36"/>
              <a:gd name="T25" fmla="*/ 15875 h 64"/>
              <a:gd name="T26" fmla="*/ 31750 w 36"/>
              <a:gd name="T27" fmla="*/ 15875 h 64"/>
              <a:gd name="T28" fmla="*/ 31750 w 36"/>
              <a:gd name="T29" fmla="*/ 33337 h 64"/>
              <a:gd name="T30" fmla="*/ 36512 w 36"/>
              <a:gd name="T31" fmla="*/ 33337 h 64"/>
              <a:gd name="T32" fmla="*/ 36512 w 36"/>
              <a:gd name="T33" fmla="*/ 52387 h 64"/>
              <a:gd name="T34" fmla="*/ 31750 w 36"/>
              <a:gd name="T35" fmla="*/ 52387 h 64"/>
              <a:gd name="T36" fmla="*/ 31750 w 36"/>
              <a:gd name="T37" fmla="*/ 60325 h 64"/>
              <a:gd name="T38" fmla="*/ 28575 w 36"/>
              <a:gd name="T39" fmla="*/ 68262 h 64"/>
              <a:gd name="T40" fmla="*/ 25400 w 36"/>
              <a:gd name="T41" fmla="*/ 68262 h 64"/>
              <a:gd name="T42" fmla="*/ 20637 w 36"/>
              <a:gd name="T43" fmla="*/ 73025 h 64"/>
              <a:gd name="T44" fmla="*/ 25400 w 36"/>
              <a:gd name="T45" fmla="*/ 0 h 64"/>
              <a:gd name="T46" fmla="*/ 17462 w 36"/>
              <a:gd name="T47" fmla="*/ 0 h 64"/>
              <a:gd name="T48" fmla="*/ 17462 w 36"/>
              <a:gd name="T49" fmla="*/ 20637 h 64"/>
              <a:gd name="T50" fmla="*/ 4762 w 36"/>
              <a:gd name="T51" fmla="*/ 76200 h 64"/>
              <a:gd name="T52" fmla="*/ 17462 w 36"/>
              <a:gd name="T53" fmla="*/ 73025 h 64"/>
              <a:gd name="T54" fmla="*/ 28575 w 36"/>
              <a:gd name="T55" fmla="*/ 36512 h 64"/>
              <a:gd name="T56" fmla="*/ 31750 w 36"/>
              <a:gd name="T57" fmla="*/ 36512 h 64"/>
              <a:gd name="T58" fmla="*/ 31750 w 36"/>
              <a:gd name="T59" fmla="*/ 3175 h 64"/>
              <a:gd name="T60" fmla="*/ 36512 w 36"/>
              <a:gd name="T61" fmla="*/ 68262 h 64"/>
              <a:gd name="T62" fmla="*/ 44450 w 36"/>
              <a:gd name="T63" fmla="*/ 68262 h 64"/>
              <a:gd name="T64" fmla="*/ 44450 w 36"/>
              <a:gd name="T65" fmla="*/ 36512 h 64"/>
              <a:gd name="T66" fmla="*/ 39687 w 36"/>
              <a:gd name="T67" fmla="*/ 15875 h 64"/>
              <a:gd name="T68" fmla="*/ 39687 w 36"/>
              <a:gd name="T69" fmla="*/ 28575 h 64"/>
              <a:gd name="T70" fmla="*/ 49212 w 36"/>
              <a:gd name="T71" fmla="*/ 39687 h 6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"/>
              <a:gd name="T109" fmla="*/ 0 h 64"/>
              <a:gd name="T110" fmla="*/ 36 w 36"/>
              <a:gd name="T111" fmla="*/ 64 h 6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" h="64">
                <a:moveTo>
                  <a:pt x="33" y="64"/>
                </a:moveTo>
                <a:lnTo>
                  <a:pt x="36" y="64"/>
                </a:lnTo>
                <a:lnTo>
                  <a:pt x="3" y="64"/>
                </a:lnTo>
                <a:lnTo>
                  <a:pt x="3" y="62"/>
                </a:lnTo>
                <a:lnTo>
                  <a:pt x="0" y="56"/>
                </a:lnTo>
                <a:lnTo>
                  <a:pt x="3" y="54"/>
                </a:lnTo>
                <a:lnTo>
                  <a:pt x="25" y="64"/>
                </a:lnTo>
                <a:lnTo>
                  <a:pt x="25" y="59"/>
                </a:lnTo>
                <a:lnTo>
                  <a:pt x="20" y="56"/>
                </a:lnTo>
                <a:lnTo>
                  <a:pt x="20" y="54"/>
                </a:lnTo>
                <a:lnTo>
                  <a:pt x="11" y="51"/>
                </a:lnTo>
                <a:lnTo>
                  <a:pt x="11" y="28"/>
                </a:lnTo>
                <a:lnTo>
                  <a:pt x="18" y="10"/>
                </a:lnTo>
                <a:lnTo>
                  <a:pt x="20" y="10"/>
                </a:lnTo>
                <a:lnTo>
                  <a:pt x="20" y="21"/>
                </a:lnTo>
                <a:lnTo>
                  <a:pt x="23" y="21"/>
                </a:lnTo>
                <a:lnTo>
                  <a:pt x="23" y="33"/>
                </a:lnTo>
                <a:lnTo>
                  <a:pt x="20" y="33"/>
                </a:lnTo>
                <a:lnTo>
                  <a:pt x="20" y="38"/>
                </a:lnTo>
                <a:lnTo>
                  <a:pt x="18" y="43"/>
                </a:lnTo>
                <a:lnTo>
                  <a:pt x="16" y="43"/>
                </a:lnTo>
                <a:lnTo>
                  <a:pt x="13" y="46"/>
                </a:lnTo>
                <a:lnTo>
                  <a:pt x="16" y="0"/>
                </a:lnTo>
                <a:lnTo>
                  <a:pt x="11" y="0"/>
                </a:lnTo>
                <a:lnTo>
                  <a:pt x="11" y="13"/>
                </a:lnTo>
                <a:lnTo>
                  <a:pt x="3" y="48"/>
                </a:lnTo>
                <a:lnTo>
                  <a:pt x="11" y="46"/>
                </a:lnTo>
                <a:lnTo>
                  <a:pt x="18" y="23"/>
                </a:lnTo>
                <a:lnTo>
                  <a:pt x="20" y="23"/>
                </a:lnTo>
                <a:lnTo>
                  <a:pt x="20" y="2"/>
                </a:lnTo>
                <a:lnTo>
                  <a:pt x="23" y="43"/>
                </a:lnTo>
                <a:lnTo>
                  <a:pt x="28" y="43"/>
                </a:lnTo>
                <a:lnTo>
                  <a:pt x="28" y="23"/>
                </a:lnTo>
                <a:lnTo>
                  <a:pt x="25" y="10"/>
                </a:lnTo>
                <a:lnTo>
                  <a:pt x="25" y="18"/>
                </a:lnTo>
                <a:lnTo>
                  <a:pt x="31" y="25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2" name="Freeform 34"/>
          <p:cNvSpPr>
            <a:spLocks/>
          </p:cNvSpPr>
          <p:nvPr/>
        </p:nvSpPr>
        <p:spPr bwMode="auto">
          <a:xfrm>
            <a:off x="7650880" y="3685120"/>
            <a:ext cx="38145" cy="74928"/>
          </a:xfrm>
          <a:custGeom>
            <a:avLst/>
            <a:gdLst>
              <a:gd name="T0" fmla="*/ 39688 w 28"/>
              <a:gd name="T1" fmla="*/ 87312 h 55"/>
              <a:gd name="T2" fmla="*/ 44450 w 28"/>
              <a:gd name="T3" fmla="*/ 87312 h 55"/>
              <a:gd name="T4" fmla="*/ 19050 w 28"/>
              <a:gd name="T5" fmla="*/ 82550 h 55"/>
              <a:gd name="T6" fmla="*/ 11113 w 28"/>
              <a:gd name="T7" fmla="*/ 87312 h 55"/>
              <a:gd name="T8" fmla="*/ 0 w 28"/>
              <a:gd name="T9" fmla="*/ 82550 h 55"/>
              <a:gd name="T10" fmla="*/ 11113 w 28"/>
              <a:gd name="T11" fmla="*/ 49212 h 55"/>
              <a:gd name="T12" fmla="*/ 0 w 28"/>
              <a:gd name="T13" fmla="*/ 4762 h 55"/>
              <a:gd name="T14" fmla="*/ 31750 w 28"/>
              <a:gd name="T15" fmla="*/ 0 h 55"/>
              <a:gd name="T16" fmla="*/ 34925 w 28"/>
              <a:gd name="T17" fmla="*/ 9525 h 55"/>
              <a:gd name="T18" fmla="*/ 39688 w 28"/>
              <a:gd name="T19" fmla="*/ 9525 h 55"/>
              <a:gd name="T20" fmla="*/ 39688 w 28"/>
              <a:gd name="T21" fmla="*/ 12700 h 55"/>
              <a:gd name="T22" fmla="*/ 34925 w 28"/>
              <a:gd name="T23" fmla="*/ 12700 h 55"/>
              <a:gd name="T24" fmla="*/ 19050 w 28"/>
              <a:gd name="T25" fmla="*/ 20637 h 55"/>
              <a:gd name="T26" fmla="*/ 11113 w 28"/>
              <a:gd name="T27" fmla="*/ 42862 h 55"/>
              <a:gd name="T28" fmla="*/ 14288 w 28"/>
              <a:gd name="T29" fmla="*/ 57150 h 55"/>
              <a:gd name="T30" fmla="*/ 19050 w 28"/>
              <a:gd name="T31" fmla="*/ 57150 h 55"/>
              <a:gd name="T32" fmla="*/ 19050 w 28"/>
              <a:gd name="T33" fmla="*/ 38100 h 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8"/>
              <a:gd name="T52" fmla="*/ 0 h 55"/>
              <a:gd name="T53" fmla="*/ 28 w 28"/>
              <a:gd name="T54" fmla="*/ 55 h 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8" h="55">
                <a:moveTo>
                  <a:pt x="25" y="55"/>
                </a:moveTo>
                <a:lnTo>
                  <a:pt x="28" y="55"/>
                </a:lnTo>
                <a:lnTo>
                  <a:pt x="12" y="52"/>
                </a:lnTo>
                <a:lnTo>
                  <a:pt x="7" y="55"/>
                </a:lnTo>
                <a:lnTo>
                  <a:pt x="0" y="52"/>
                </a:lnTo>
                <a:lnTo>
                  <a:pt x="7" y="31"/>
                </a:lnTo>
                <a:lnTo>
                  <a:pt x="0" y="3"/>
                </a:lnTo>
                <a:lnTo>
                  <a:pt x="20" y="0"/>
                </a:lnTo>
                <a:lnTo>
                  <a:pt x="22" y="6"/>
                </a:lnTo>
                <a:lnTo>
                  <a:pt x="25" y="6"/>
                </a:lnTo>
                <a:lnTo>
                  <a:pt x="25" y="8"/>
                </a:lnTo>
                <a:lnTo>
                  <a:pt x="22" y="8"/>
                </a:lnTo>
                <a:lnTo>
                  <a:pt x="12" y="13"/>
                </a:lnTo>
                <a:lnTo>
                  <a:pt x="7" y="27"/>
                </a:lnTo>
                <a:lnTo>
                  <a:pt x="9" y="36"/>
                </a:lnTo>
                <a:lnTo>
                  <a:pt x="12" y="36"/>
                </a:lnTo>
                <a:lnTo>
                  <a:pt x="12" y="24"/>
                </a:lnTo>
              </a:path>
            </a:pathLst>
          </a:custGeom>
          <a:noFill/>
          <a:ln w="508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3" name="Freeform 35"/>
          <p:cNvSpPr>
            <a:spLocks/>
          </p:cNvSpPr>
          <p:nvPr/>
        </p:nvSpPr>
        <p:spPr bwMode="auto">
          <a:xfrm>
            <a:off x="7321194" y="3734164"/>
            <a:ext cx="76291" cy="81740"/>
          </a:xfrm>
          <a:custGeom>
            <a:avLst/>
            <a:gdLst>
              <a:gd name="T0" fmla="*/ 28575 w 56"/>
              <a:gd name="T1" fmla="*/ 30163 h 60"/>
              <a:gd name="T2" fmla="*/ 33338 w 56"/>
              <a:gd name="T3" fmla="*/ 30163 h 60"/>
              <a:gd name="T4" fmla="*/ 41275 w 56"/>
              <a:gd name="T5" fmla="*/ 12700 h 60"/>
              <a:gd name="T6" fmla="*/ 46037 w 56"/>
              <a:gd name="T7" fmla="*/ 12700 h 60"/>
              <a:gd name="T8" fmla="*/ 46037 w 56"/>
              <a:gd name="T9" fmla="*/ 17463 h 60"/>
              <a:gd name="T10" fmla="*/ 33338 w 56"/>
              <a:gd name="T11" fmla="*/ 25400 h 60"/>
              <a:gd name="T12" fmla="*/ 28575 w 56"/>
              <a:gd name="T13" fmla="*/ 33338 h 60"/>
              <a:gd name="T14" fmla="*/ 20638 w 56"/>
              <a:gd name="T15" fmla="*/ 38100 h 60"/>
              <a:gd name="T16" fmla="*/ 28575 w 56"/>
              <a:gd name="T17" fmla="*/ 33338 h 60"/>
              <a:gd name="T18" fmla="*/ 33338 w 56"/>
              <a:gd name="T19" fmla="*/ 25400 h 60"/>
              <a:gd name="T20" fmla="*/ 36513 w 56"/>
              <a:gd name="T21" fmla="*/ 25400 h 60"/>
              <a:gd name="T22" fmla="*/ 36513 w 56"/>
              <a:gd name="T23" fmla="*/ 20638 h 60"/>
              <a:gd name="T24" fmla="*/ 41275 w 56"/>
              <a:gd name="T25" fmla="*/ 20638 h 60"/>
              <a:gd name="T26" fmla="*/ 36513 w 56"/>
              <a:gd name="T27" fmla="*/ 20638 h 60"/>
              <a:gd name="T28" fmla="*/ 20638 w 56"/>
              <a:gd name="T29" fmla="*/ 33338 h 60"/>
              <a:gd name="T30" fmla="*/ 20638 w 56"/>
              <a:gd name="T31" fmla="*/ 17463 h 60"/>
              <a:gd name="T32" fmla="*/ 33338 w 56"/>
              <a:gd name="T33" fmla="*/ 12700 h 60"/>
              <a:gd name="T34" fmla="*/ 33338 w 56"/>
              <a:gd name="T35" fmla="*/ 17463 h 60"/>
              <a:gd name="T36" fmla="*/ 20638 w 56"/>
              <a:gd name="T37" fmla="*/ 25400 h 60"/>
              <a:gd name="T38" fmla="*/ 15875 w 56"/>
              <a:gd name="T39" fmla="*/ 33338 h 60"/>
              <a:gd name="T40" fmla="*/ 23812 w 56"/>
              <a:gd name="T41" fmla="*/ 49212 h 60"/>
              <a:gd name="T42" fmla="*/ 41275 w 56"/>
              <a:gd name="T43" fmla="*/ 57150 h 60"/>
              <a:gd name="T44" fmla="*/ 52388 w 56"/>
              <a:gd name="T45" fmla="*/ 69850 h 60"/>
              <a:gd name="T46" fmla="*/ 65088 w 56"/>
              <a:gd name="T47" fmla="*/ 95250 h 60"/>
              <a:gd name="T48" fmla="*/ 69850 w 56"/>
              <a:gd name="T49" fmla="*/ 77788 h 60"/>
              <a:gd name="T50" fmla="*/ 82550 w 56"/>
              <a:gd name="T51" fmla="*/ 66675 h 60"/>
              <a:gd name="T52" fmla="*/ 69850 w 56"/>
              <a:gd name="T53" fmla="*/ 49212 h 60"/>
              <a:gd name="T54" fmla="*/ 65088 w 56"/>
              <a:gd name="T55" fmla="*/ 49212 h 60"/>
              <a:gd name="T56" fmla="*/ 52388 w 56"/>
              <a:gd name="T57" fmla="*/ 25400 h 60"/>
              <a:gd name="T58" fmla="*/ 60325 w 56"/>
              <a:gd name="T59" fmla="*/ 20638 h 60"/>
              <a:gd name="T60" fmla="*/ 88900 w 56"/>
              <a:gd name="T61" fmla="*/ 38100 h 60"/>
              <a:gd name="T62" fmla="*/ 57150 w 56"/>
              <a:gd name="T63" fmla="*/ 4763 h 60"/>
              <a:gd name="T64" fmla="*/ 33338 w 56"/>
              <a:gd name="T65" fmla="*/ 0 h 60"/>
              <a:gd name="T66" fmla="*/ 23812 w 56"/>
              <a:gd name="T67" fmla="*/ 4763 h 60"/>
              <a:gd name="T68" fmla="*/ 23812 w 56"/>
              <a:gd name="T69" fmla="*/ 7938 h 60"/>
              <a:gd name="T70" fmla="*/ 15875 w 56"/>
              <a:gd name="T71" fmla="*/ 25400 h 60"/>
              <a:gd name="T72" fmla="*/ 0 w 56"/>
              <a:gd name="T73" fmla="*/ 30163 h 60"/>
              <a:gd name="T74" fmla="*/ 4763 w 56"/>
              <a:gd name="T75" fmla="*/ 20638 h 60"/>
              <a:gd name="T76" fmla="*/ 15875 w 56"/>
              <a:gd name="T77" fmla="*/ 20638 h 60"/>
              <a:gd name="T78" fmla="*/ 33338 w 56"/>
              <a:gd name="T79" fmla="*/ 33338 h 60"/>
              <a:gd name="T80" fmla="*/ 33338 w 56"/>
              <a:gd name="T81" fmla="*/ 38100 h 60"/>
              <a:gd name="T82" fmla="*/ 36513 w 56"/>
              <a:gd name="T83" fmla="*/ 38100 h 60"/>
              <a:gd name="T84" fmla="*/ 65088 w 56"/>
              <a:gd name="T85" fmla="*/ 44450 h 60"/>
              <a:gd name="T86" fmla="*/ 65088 w 56"/>
              <a:gd name="T87" fmla="*/ 49212 h 6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56"/>
              <a:gd name="T133" fmla="*/ 0 h 60"/>
              <a:gd name="T134" fmla="*/ 56 w 56"/>
              <a:gd name="T135" fmla="*/ 60 h 6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56" h="60">
                <a:moveTo>
                  <a:pt x="18" y="19"/>
                </a:moveTo>
                <a:lnTo>
                  <a:pt x="21" y="19"/>
                </a:lnTo>
                <a:lnTo>
                  <a:pt x="26" y="8"/>
                </a:lnTo>
                <a:lnTo>
                  <a:pt x="29" y="8"/>
                </a:lnTo>
                <a:lnTo>
                  <a:pt x="29" y="11"/>
                </a:lnTo>
                <a:lnTo>
                  <a:pt x="21" y="16"/>
                </a:lnTo>
                <a:lnTo>
                  <a:pt x="18" y="21"/>
                </a:lnTo>
                <a:lnTo>
                  <a:pt x="13" y="24"/>
                </a:lnTo>
                <a:lnTo>
                  <a:pt x="18" y="21"/>
                </a:lnTo>
                <a:lnTo>
                  <a:pt x="21" y="16"/>
                </a:lnTo>
                <a:lnTo>
                  <a:pt x="23" y="16"/>
                </a:lnTo>
                <a:lnTo>
                  <a:pt x="23" y="13"/>
                </a:lnTo>
                <a:lnTo>
                  <a:pt x="26" y="13"/>
                </a:lnTo>
                <a:lnTo>
                  <a:pt x="23" y="13"/>
                </a:lnTo>
                <a:lnTo>
                  <a:pt x="13" y="21"/>
                </a:lnTo>
                <a:lnTo>
                  <a:pt x="13" y="11"/>
                </a:lnTo>
                <a:lnTo>
                  <a:pt x="21" y="8"/>
                </a:lnTo>
                <a:lnTo>
                  <a:pt x="21" y="11"/>
                </a:lnTo>
                <a:lnTo>
                  <a:pt x="13" y="16"/>
                </a:lnTo>
                <a:lnTo>
                  <a:pt x="10" y="21"/>
                </a:lnTo>
                <a:lnTo>
                  <a:pt x="15" y="31"/>
                </a:lnTo>
                <a:lnTo>
                  <a:pt x="26" y="36"/>
                </a:lnTo>
                <a:lnTo>
                  <a:pt x="33" y="44"/>
                </a:lnTo>
                <a:lnTo>
                  <a:pt x="41" y="60"/>
                </a:lnTo>
                <a:lnTo>
                  <a:pt x="44" y="49"/>
                </a:lnTo>
                <a:lnTo>
                  <a:pt x="52" y="42"/>
                </a:lnTo>
                <a:lnTo>
                  <a:pt x="44" y="31"/>
                </a:lnTo>
                <a:lnTo>
                  <a:pt x="41" y="31"/>
                </a:lnTo>
                <a:lnTo>
                  <a:pt x="33" y="16"/>
                </a:lnTo>
                <a:lnTo>
                  <a:pt x="38" y="13"/>
                </a:lnTo>
                <a:lnTo>
                  <a:pt x="56" y="24"/>
                </a:lnTo>
                <a:lnTo>
                  <a:pt x="36" y="3"/>
                </a:lnTo>
                <a:lnTo>
                  <a:pt x="21" y="0"/>
                </a:lnTo>
                <a:lnTo>
                  <a:pt x="15" y="3"/>
                </a:lnTo>
                <a:lnTo>
                  <a:pt x="15" y="5"/>
                </a:lnTo>
                <a:lnTo>
                  <a:pt x="10" y="16"/>
                </a:lnTo>
                <a:lnTo>
                  <a:pt x="0" y="19"/>
                </a:lnTo>
                <a:lnTo>
                  <a:pt x="3" y="13"/>
                </a:lnTo>
                <a:lnTo>
                  <a:pt x="10" y="13"/>
                </a:lnTo>
                <a:lnTo>
                  <a:pt x="21" y="21"/>
                </a:lnTo>
                <a:lnTo>
                  <a:pt x="21" y="24"/>
                </a:lnTo>
                <a:lnTo>
                  <a:pt x="23" y="24"/>
                </a:lnTo>
                <a:lnTo>
                  <a:pt x="41" y="28"/>
                </a:lnTo>
                <a:lnTo>
                  <a:pt x="41" y="31"/>
                </a:lnTo>
              </a:path>
            </a:pathLst>
          </a:custGeom>
          <a:noFill/>
          <a:ln w="508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4" name="Freeform 36"/>
          <p:cNvSpPr>
            <a:spLocks/>
          </p:cNvSpPr>
          <p:nvPr/>
        </p:nvSpPr>
        <p:spPr bwMode="auto">
          <a:xfrm>
            <a:off x="7153628" y="4024341"/>
            <a:ext cx="62667" cy="43595"/>
          </a:xfrm>
          <a:custGeom>
            <a:avLst/>
            <a:gdLst>
              <a:gd name="T0" fmla="*/ 41275 w 46"/>
              <a:gd name="T1" fmla="*/ 17462 h 32"/>
              <a:gd name="T2" fmla="*/ 41275 w 46"/>
              <a:gd name="T3" fmla="*/ 12700 h 32"/>
              <a:gd name="T4" fmla="*/ 28575 w 46"/>
              <a:gd name="T5" fmla="*/ 12700 h 32"/>
              <a:gd name="T6" fmla="*/ 12700 w 46"/>
              <a:gd name="T7" fmla="*/ 17462 h 32"/>
              <a:gd name="T8" fmla="*/ 0 w 46"/>
              <a:gd name="T9" fmla="*/ 12700 h 32"/>
              <a:gd name="T10" fmla="*/ 36513 w 46"/>
              <a:gd name="T11" fmla="*/ 9525 h 32"/>
              <a:gd name="T12" fmla="*/ 36513 w 46"/>
              <a:gd name="T13" fmla="*/ 4762 h 32"/>
              <a:gd name="T14" fmla="*/ 19050 w 46"/>
              <a:gd name="T15" fmla="*/ 0 h 32"/>
              <a:gd name="T16" fmla="*/ 73025 w 46"/>
              <a:gd name="T17" fmla="*/ 0 h 32"/>
              <a:gd name="T18" fmla="*/ 73025 w 46"/>
              <a:gd name="T19" fmla="*/ 4762 h 32"/>
              <a:gd name="T20" fmla="*/ 69850 w 46"/>
              <a:gd name="T21" fmla="*/ 50800 h 32"/>
              <a:gd name="T22" fmla="*/ 49212 w 46"/>
              <a:gd name="T23" fmla="*/ 42862 h 32"/>
              <a:gd name="T24" fmla="*/ 4762 w 46"/>
              <a:gd name="T25" fmla="*/ 42862 h 32"/>
              <a:gd name="T26" fmla="*/ 0 w 46"/>
              <a:gd name="T27" fmla="*/ 25400 h 32"/>
              <a:gd name="T28" fmla="*/ 4762 w 46"/>
              <a:gd name="T29" fmla="*/ 22225 h 32"/>
              <a:gd name="T30" fmla="*/ 4762 w 46"/>
              <a:gd name="T31" fmla="*/ 42862 h 32"/>
              <a:gd name="T32" fmla="*/ 0 w 46"/>
              <a:gd name="T33" fmla="*/ 47625 h 32"/>
              <a:gd name="T34" fmla="*/ 7938 w 46"/>
              <a:gd name="T35" fmla="*/ 42862 h 32"/>
              <a:gd name="T36" fmla="*/ 23812 w 46"/>
              <a:gd name="T37" fmla="*/ 42862 h 32"/>
              <a:gd name="T38" fmla="*/ 44450 w 46"/>
              <a:gd name="T39" fmla="*/ 50800 h 32"/>
              <a:gd name="T40" fmla="*/ 49212 w 46"/>
              <a:gd name="T41" fmla="*/ 25400 h 32"/>
              <a:gd name="T42" fmla="*/ 60325 w 46"/>
              <a:gd name="T43" fmla="*/ 17462 h 3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6"/>
              <a:gd name="T67" fmla="*/ 0 h 32"/>
              <a:gd name="T68" fmla="*/ 46 w 46"/>
              <a:gd name="T69" fmla="*/ 32 h 3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6" h="32">
                <a:moveTo>
                  <a:pt x="26" y="11"/>
                </a:moveTo>
                <a:lnTo>
                  <a:pt x="26" y="8"/>
                </a:lnTo>
                <a:lnTo>
                  <a:pt x="18" y="8"/>
                </a:lnTo>
                <a:lnTo>
                  <a:pt x="8" y="11"/>
                </a:lnTo>
                <a:lnTo>
                  <a:pt x="0" y="8"/>
                </a:lnTo>
                <a:lnTo>
                  <a:pt x="23" y="6"/>
                </a:lnTo>
                <a:lnTo>
                  <a:pt x="23" y="3"/>
                </a:lnTo>
                <a:lnTo>
                  <a:pt x="12" y="0"/>
                </a:lnTo>
                <a:lnTo>
                  <a:pt x="46" y="0"/>
                </a:lnTo>
                <a:lnTo>
                  <a:pt x="46" y="3"/>
                </a:lnTo>
                <a:lnTo>
                  <a:pt x="44" y="32"/>
                </a:lnTo>
                <a:lnTo>
                  <a:pt x="31" y="27"/>
                </a:lnTo>
                <a:lnTo>
                  <a:pt x="3" y="27"/>
                </a:lnTo>
                <a:lnTo>
                  <a:pt x="0" y="16"/>
                </a:lnTo>
                <a:lnTo>
                  <a:pt x="3" y="14"/>
                </a:lnTo>
                <a:lnTo>
                  <a:pt x="3" y="27"/>
                </a:lnTo>
                <a:lnTo>
                  <a:pt x="0" y="30"/>
                </a:lnTo>
                <a:lnTo>
                  <a:pt x="5" y="27"/>
                </a:lnTo>
                <a:lnTo>
                  <a:pt x="15" y="27"/>
                </a:lnTo>
                <a:lnTo>
                  <a:pt x="28" y="32"/>
                </a:lnTo>
                <a:lnTo>
                  <a:pt x="31" y="16"/>
                </a:lnTo>
                <a:lnTo>
                  <a:pt x="38" y="11"/>
                </a:lnTo>
              </a:path>
            </a:pathLst>
          </a:custGeom>
          <a:noFill/>
          <a:ln w="508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5" name="Freeform 37"/>
          <p:cNvSpPr>
            <a:spLocks/>
          </p:cNvSpPr>
          <p:nvPr/>
        </p:nvSpPr>
        <p:spPr bwMode="auto">
          <a:xfrm>
            <a:off x="7216295" y="4319969"/>
            <a:ext cx="73566" cy="72203"/>
          </a:xfrm>
          <a:custGeom>
            <a:avLst/>
            <a:gdLst>
              <a:gd name="T0" fmla="*/ 7938 w 54"/>
              <a:gd name="T1" fmla="*/ 60325 h 53"/>
              <a:gd name="T2" fmla="*/ 7938 w 54"/>
              <a:gd name="T3" fmla="*/ 65087 h 53"/>
              <a:gd name="T4" fmla="*/ 12700 w 54"/>
              <a:gd name="T5" fmla="*/ 47625 h 53"/>
              <a:gd name="T6" fmla="*/ 20638 w 54"/>
              <a:gd name="T7" fmla="*/ 44450 h 53"/>
              <a:gd name="T8" fmla="*/ 28575 w 54"/>
              <a:gd name="T9" fmla="*/ 28575 h 53"/>
              <a:gd name="T10" fmla="*/ 33338 w 54"/>
              <a:gd name="T11" fmla="*/ 28575 h 53"/>
              <a:gd name="T12" fmla="*/ 46037 w 54"/>
              <a:gd name="T13" fmla="*/ 3175 h 53"/>
              <a:gd name="T14" fmla="*/ 69850 w 54"/>
              <a:gd name="T15" fmla="*/ 0 h 53"/>
              <a:gd name="T16" fmla="*/ 69850 w 54"/>
              <a:gd name="T17" fmla="*/ 3175 h 53"/>
              <a:gd name="T18" fmla="*/ 73025 w 54"/>
              <a:gd name="T19" fmla="*/ 3175 h 53"/>
              <a:gd name="T20" fmla="*/ 77788 w 54"/>
              <a:gd name="T21" fmla="*/ 23812 h 53"/>
              <a:gd name="T22" fmla="*/ 65088 w 54"/>
              <a:gd name="T23" fmla="*/ 28575 h 53"/>
              <a:gd name="T24" fmla="*/ 53975 w 54"/>
              <a:gd name="T25" fmla="*/ 44450 h 53"/>
              <a:gd name="T26" fmla="*/ 49212 w 54"/>
              <a:gd name="T27" fmla="*/ 44450 h 53"/>
              <a:gd name="T28" fmla="*/ 23812 w 54"/>
              <a:gd name="T29" fmla="*/ 73025 h 53"/>
              <a:gd name="T30" fmla="*/ 17463 w 54"/>
              <a:gd name="T31" fmla="*/ 65087 h 53"/>
              <a:gd name="T32" fmla="*/ 17463 w 54"/>
              <a:gd name="T33" fmla="*/ 60325 h 53"/>
              <a:gd name="T34" fmla="*/ 12700 w 54"/>
              <a:gd name="T35" fmla="*/ 60325 h 53"/>
              <a:gd name="T36" fmla="*/ 12700 w 54"/>
              <a:gd name="T37" fmla="*/ 52387 h 53"/>
              <a:gd name="T38" fmla="*/ 7938 w 54"/>
              <a:gd name="T39" fmla="*/ 44450 h 53"/>
              <a:gd name="T40" fmla="*/ 4763 w 54"/>
              <a:gd name="T41" fmla="*/ 44450 h 53"/>
              <a:gd name="T42" fmla="*/ 4763 w 54"/>
              <a:gd name="T43" fmla="*/ 41275 h 53"/>
              <a:gd name="T44" fmla="*/ 0 w 54"/>
              <a:gd name="T45" fmla="*/ 36512 h 53"/>
              <a:gd name="T46" fmla="*/ 7938 w 54"/>
              <a:gd name="T47" fmla="*/ 31750 h 53"/>
              <a:gd name="T48" fmla="*/ 12700 w 54"/>
              <a:gd name="T49" fmla="*/ 23812 h 53"/>
              <a:gd name="T50" fmla="*/ 53975 w 54"/>
              <a:gd name="T51" fmla="*/ 19050 h 53"/>
              <a:gd name="T52" fmla="*/ 49212 w 54"/>
              <a:gd name="T53" fmla="*/ 19050 h 53"/>
              <a:gd name="T54" fmla="*/ 33338 w 54"/>
              <a:gd name="T55" fmla="*/ 36512 h 53"/>
              <a:gd name="T56" fmla="*/ 23812 w 54"/>
              <a:gd name="T57" fmla="*/ 36512 h 53"/>
              <a:gd name="T58" fmla="*/ 17463 w 54"/>
              <a:gd name="T59" fmla="*/ 47625 h 53"/>
              <a:gd name="T60" fmla="*/ 0 w 54"/>
              <a:gd name="T61" fmla="*/ 44450 h 53"/>
              <a:gd name="T62" fmla="*/ 7938 w 54"/>
              <a:gd name="T63" fmla="*/ 65087 h 53"/>
              <a:gd name="T64" fmla="*/ 12700 w 54"/>
              <a:gd name="T65" fmla="*/ 65087 h 53"/>
              <a:gd name="T66" fmla="*/ 20638 w 54"/>
              <a:gd name="T67" fmla="*/ 84137 h 53"/>
              <a:gd name="T68" fmla="*/ 23812 w 54"/>
              <a:gd name="T69" fmla="*/ 73025 h 53"/>
              <a:gd name="T70" fmla="*/ 41275 w 54"/>
              <a:gd name="T71" fmla="*/ 60325 h 53"/>
              <a:gd name="T72" fmla="*/ 49212 w 54"/>
              <a:gd name="T73" fmla="*/ 60325 h 53"/>
              <a:gd name="T74" fmla="*/ 57150 w 54"/>
              <a:gd name="T75" fmla="*/ 44450 h 53"/>
              <a:gd name="T76" fmla="*/ 85725 w 54"/>
              <a:gd name="T77" fmla="*/ 36512 h 53"/>
              <a:gd name="T78" fmla="*/ 85725 w 54"/>
              <a:gd name="T79" fmla="*/ 31750 h 5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4"/>
              <a:gd name="T121" fmla="*/ 0 h 53"/>
              <a:gd name="T122" fmla="*/ 54 w 54"/>
              <a:gd name="T123" fmla="*/ 53 h 5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4" h="53">
                <a:moveTo>
                  <a:pt x="5" y="38"/>
                </a:moveTo>
                <a:lnTo>
                  <a:pt x="5" y="41"/>
                </a:lnTo>
                <a:lnTo>
                  <a:pt x="8" y="30"/>
                </a:lnTo>
                <a:lnTo>
                  <a:pt x="13" y="28"/>
                </a:lnTo>
                <a:lnTo>
                  <a:pt x="18" y="18"/>
                </a:lnTo>
                <a:lnTo>
                  <a:pt x="21" y="18"/>
                </a:lnTo>
                <a:lnTo>
                  <a:pt x="29" y="2"/>
                </a:lnTo>
                <a:lnTo>
                  <a:pt x="44" y="0"/>
                </a:lnTo>
                <a:lnTo>
                  <a:pt x="44" y="2"/>
                </a:lnTo>
                <a:lnTo>
                  <a:pt x="46" y="2"/>
                </a:lnTo>
                <a:lnTo>
                  <a:pt x="49" y="15"/>
                </a:lnTo>
                <a:lnTo>
                  <a:pt x="41" y="18"/>
                </a:lnTo>
                <a:lnTo>
                  <a:pt x="34" y="28"/>
                </a:lnTo>
                <a:lnTo>
                  <a:pt x="31" y="28"/>
                </a:lnTo>
                <a:lnTo>
                  <a:pt x="15" y="46"/>
                </a:lnTo>
                <a:lnTo>
                  <a:pt x="11" y="41"/>
                </a:lnTo>
                <a:lnTo>
                  <a:pt x="11" y="38"/>
                </a:lnTo>
                <a:lnTo>
                  <a:pt x="8" y="38"/>
                </a:lnTo>
                <a:lnTo>
                  <a:pt x="8" y="33"/>
                </a:lnTo>
                <a:lnTo>
                  <a:pt x="5" y="28"/>
                </a:lnTo>
                <a:lnTo>
                  <a:pt x="3" y="28"/>
                </a:lnTo>
                <a:lnTo>
                  <a:pt x="3" y="26"/>
                </a:lnTo>
                <a:lnTo>
                  <a:pt x="0" y="23"/>
                </a:lnTo>
                <a:lnTo>
                  <a:pt x="5" y="20"/>
                </a:lnTo>
                <a:lnTo>
                  <a:pt x="8" y="15"/>
                </a:lnTo>
                <a:lnTo>
                  <a:pt x="34" y="12"/>
                </a:lnTo>
                <a:lnTo>
                  <a:pt x="31" y="12"/>
                </a:lnTo>
                <a:lnTo>
                  <a:pt x="21" y="23"/>
                </a:lnTo>
                <a:lnTo>
                  <a:pt x="15" y="23"/>
                </a:lnTo>
                <a:lnTo>
                  <a:pt x="11" y="30"/>
                </a:lnTo>
                <a:lnTo>
                  <a:pt x="0" y="28"/>
                </a:lnTo>
                <a:lnTo>
                  <a:pt x="5" y="41"/>
                </a:lnTo>
                <a:lnTo>
                  <a:pt x="8" y="41"/>
                </a:lnTo>
                <a:lnTo>
                  <a:pt x="13" y="53"/>
                </a:lnTo>
                <a:lnTo>
                  <a:pt x="15" y="46"/>
                </a:lnTo>
                <a:lnTo>
                  <a:pt x="26" y="38"/>
                </a:lnTo>
                <a:lnTo>
                  <a:pt x="31" y="38"/>
                </a:lnTo>
                <a:lnTo>
                  <a:pt x="36" y="28"/>
                </a:lnTo>
                <a:lnTo>
                  <a:pt x="54" y="23"/>
                </a:lnTo>
                <a:lnTo>
                  <a:pt x="54" y="20"/>
                </a:lnTo>
              </a:path>
            </a:pathLst>
          </a:custGeom>
          <a:noFill/>
          <a:ln w="508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6" name="Freeform 38"/>
          <p:cNvSpPr>
            <a:spLocks/>
          </p:cNvSpPr>
          <p:nvPr/>
        </p:nvSpPr>
        <p:spPr bwMode="auto">
          <a:xfrm>
            <a:off x="7614098" y="4487535"/>
            <a:ext cx="46319" cy="77654"/>
          </a:xfrm>
          <a:custGeom>
            <a:avLst/>
            <a:gdLst>
              <a:gd name="T0" fmla="*/ 38100 w 34"/>
              <a:gd name="T1" fmla="*/ 0 h 57"/>
              <a:gd name="T2" fmla="*/ 0 w 34"/>
              <a:gd name="T3" fmla="*/ 0 h 57"/>
              <a:gd name="T4" fmla="*/ 17462 w 34"/>
              <a:gd name="T5" fmla="*/ 0 h 57"/>
              <a:gd name="T6" fmla="*/ 0 w 34"/>
              <a:gd name="T7" fmla="*/ 0 h 57"/>
              <a:gd name="T8" fmla="*/ 4762 w 34"/>
              <a:gd name="T9" fmla="*/ 80963 h 57"/>
              <a:gd name="T10" fmla="*/ 0 w 34"/>
              <a:gd name="T11" fmla="*/ 85725 h 57"/>
              <a:gd name="T12" fmla="*/ 17462 w 34"/>
              <a:gd name="T13" fmla="*/ 90488 h 57"/>
              <a:gd name="T14" fmla="*/ 25400 w 34"/>
              <a:gd name="T15" fmla="*/ 85725 h 57"/>
              <a:gd name="T16" fmla="*/ 46037 w 34"/>
              <a:gd name="T17" fmla="*/ 85725 h 57"/>
              <a:gd name="T18" fmla="*/ 53975 w 34"/>
              <a:gd name="T19" fmla="*/ 69850 h 57"/>
              <a:gd name="T20" fmla="*/ 38100 w 34"/>
              <a:gd name="T21" fmla="*/ 57150 h 57"/>
              <a:gd name="T22" fmla="*/ 20637 w 34"/>
              <a:gd name="T23" fmla="*/ 52388 h 57"/>
              <a:gd name="T24" fmla="*/ 20637 w 34"/>
              <a:gd name="T25" fmla="*/ 57150 h 57"/>
              <a:gd name="T26" fmla="*/ 25400 w 34"/>
              <a:gd name="T27" fmla="*/ 33338 h 57"/>
              <a:gd name="T28" fmla="*/ 38100 w 34"/>
              <a:gd name="T29" fmla="*/ 15875 h 57"/>
              <a:gd name="T30" fmla="*/ 46037 w 34"/>
              <a:gd name="T31" fmla="*/ 12700 h 57"/>
              <a:gd name="T32" fmla="*/ 33337 w 34"/>
              <a:gd name="T33" fmla="*/ 12700 h 57"/>
              <a:gd name="T34" fmla="*/ 17462 w 34"/>
              <a:gd name="T35" fmla="*/ 25400 h 57"/>
              <a:gd name="T36" fmla="*/ 25400 w 34"/>
              <a:gd name="T37" fmla="*/ 73025 h 57"/>
              <a:gd name="T38" fmla="*/ 30162 w 34"/>
              <a:gd name="T39" fmla="*/ 73025 h 57"/>
              <a:gd name="T40" fmla="*/ 30162 w 34"/>
              <a:gd name="T41" fmla="*/ 69850 h 5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4"/>
              <a:gd name="T64" fmla="*/ 0 h 57"/>
              <a:gd name="T65" fmla="*/ 34 w 34"/>
              <a:gd name="T66" fmla="*/ 57 h 5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4" h="57">
                <a:moveTo>
                  <a:pt x="24" y="0"/>
                </a:moveTo>
                <a:lnTo>
                  <a:pt x="0" y="0"/>
                </a:lnTo>
                <a:lnTo>
                  <a:pt x="11" y="0"/>
                </a:lnTo>
                <a:lnTo>
                  <a:pt x="0" y="0"/>
                </a:lnTo>
                <a:lnTo>
                  <a:pt x="3" y="51"/>
                </a:lnTo>
                <a:lnTo>
                  <a:pt x="0" y="54"/>
                </a:lnTo>
                <a:lnTo>
                  <a:pt x="11" y="57"/>
                </a:lnTo>
                <a:lnTo>
                  <a:pt x="16" y="54"/>
                </a:lnTo>
                <a:lnTo>
                  <a:pt x="29" y="54"/>
                </a:lnTo>
                <a:lnTo>
                  <a:pt x="34" y="44"/>
                </a:lnTo>
                <a:lnTo>
                  <a:pt x="24" y="36"/>
                </a:lnTo>
                <a:lnTo>
                  <a:pt x="13" y="33"/>
                </a:lnTo>
                <a:lnTo>
                  <a:pt x="13" y="36"/>
                </a:lnTo>
                <a:lnTo>
                  <a:pt x="16" y="21"/>
                </a:lnTo>
                <a:lnTo>
                  <a:pt x="24" y="10"/>
                </a:lnTo>
                <a:lnTo>
                  <a:pt x="29" y="8"/>
                </a:lnTo>
                <a:lnTo>
                  <a:pt x="21" y="8"/>
                </a:lnTo>
                <a:lnTo>
                  <a:pt x="11" y="16"/>
                </a:lnTo>
                <a:lnTo>
                  <a:pt x="16" y="46"/>
                </a:lnTo>
                <a:lnTo>
                  <a:pt x="19" y="46"/>
                </a:lnTo>
                <a:lnTo>
                  <a:pt x="19" y="44"/>
                </a:lnTo>
              </a:path>
            </a:pathLst>
          </a:custGeom>
          <a:noFill/>
          <a:ln w="508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7" name="Freeform 39"/>
          <p:cNvSpPr>
            <a:spLocks/>
          </p:cNvSpPr>
          <p:nvPr/>
        </p:nvSpPr>
        <p:spPr bwMode="auto">
          <a:xfrm>
            <a:off x="7845694" y="4319969"/>
            <a:ext cx="80377" cy="76291"/>
          </a:xfrm>
          <a:custGeom>
            <a:avLst/>
            <a:gdLst>
              <a:gd name="T0" fmla="*/ 47625 w 59"/>
              <a:gd name="T1" fmla="*/ 31750 h 56"/>
              <a:gd name="T2" fmla="*/ 53975 w 59"/>
              <a:gd name="T3" fmla="*/ 31750 h 56"/>
              <a:gd name="T4" fmla="*/ 53975 w 59"/>
              <a:gd name="T5" fmla="*/ 44450 h 56"/>
              <a:gd name="T6" fmla="*/ 47625 w 59"/>
              <a:gd name="T7" fmla="*/ 44450 h 56"/>
              <a:gd name="T8" fmla="*/ 47625 w 59"/>
              <a:gd name="T9" fmla="*/ 47625 h 56"/>
              <a:gd name="T10" fmla="*/ 41275 w 59"/>
              <a:gd name="T11" fmla="*/ 52388 h 56"/>
              <a:gd name="T12" fmla="*/ 36512 w 59"/>
              <a:gd name="T13" fmla="*/ 31750 h 56"/>
              <a:gd name="T14" fmla="*/ 41275 w 59"/>
              <a:gd name="T15" fmla="*/ 19050 h 56"/>
              <a:gd name="T16" fmla="*/ 23812 w 59"/>
              <a:gd name="T17" fmla="*/ 19050 h 56"/>
              <a:gd name="T18" fmla="*/ 31750 w 59"/>
              <a:gd name="T19" fmla="*/ 11113 h 56"/>
              <a:gd name="T20" fmla="*/ 31750 w 59"/>
              <a:gd name="T21" fmla="*/ 6350 h 56"/>
              <a:gd name="T22" fmla="*/ 23812 w 59"/>
              <a:gd name="T23" fmla="*/ 6350 h 56"/>
              <a:gd name="T24" fmla="*/ 23812 w 59"/>
              <a:gd name="T25" fmla="*/ 11113 h 56"/>
              <a:gd name="T26" fmla="*/ 19050 w 59"/>
              <a:gd name="T27" fmla="*/ 23812 h 56"/>
              <a:gd name="T28" fmla="*/ 31750 w 59"/>
              <a:gd name="T29" fmla="*/ 0 h 56"/>
              <a:gd name="T30" fmla="*/ 23812 w 59"/>
              <a:gd name="T31" fmla="*/ 0 h 56"/>
              <a:gd name="T32" fmla="*/ 15875 w 59"/>
              <a:gd name="T33" fmla="*/ 6350 h 56"/>
              <a:gd name="T34" fmla="*/ 15875 w 59"/>
              <a:gd name="T35" fmla="*/ 15875 h 56"/>
              <a:gd name="T36" fmla="*/ 7937 w 59"/>
              <a:gd name="T37" fmla="*/ 31750 h 56"/>
              <a:gd name="T38" fmla="*/ 23812 w 59"/>
              <a:gd name="T39" fmla="*/ 44450 h 56"/>
              <a:gd name="T40" fmla="*/ 41275 w 59"/>
              <a:gd name="T41" fmla="*/ 44450 h 56"/>
              <a:gd name="T42" fmla="*/ 53975 w 59"/>
              <a:gd name="T43" fmla="*/ 47625 h 56"/>
              <a:gd name="T44" fmla="*/ 60325 w 59"/>
              <a:gd name="T45" fmla="*/ 57150 h 56"/>
              <a:gd name="T46" fmla="*/ 65087 w 59"/>
              <a:gd name="T47" fmla="*/ 57150 h 56"/>
              <a:gd name="T48" fmla="*/ 65087 w 59"/>
              <a:gd name="T49" fmla="*/ 65088 h 56"/>
              <a:gd name="T50" fmla="*/ 73025 w 59"/>
              <a:gd name="T51" fmla="*/ 73025 h 56"/>
              <a:gd name="T52" fmla="*/ 80962 w 59"/>
              <a:gd name="T53" fmla="*/ 68263 h 56"/>
              <a:gd name="T54" fmla="*/ 93662 w 59"/>
              <a:gd name="T55" fmla="*/ 47625 h 56"/>
              <a:gd name="T56" fmla="*/ 84137 w 59"/>
              <a:gd name="T57" fmla="*/ 47625 h 56"/>
              <a:gd name="T58" fmla="*/ 84137 w 59"/>
              <a:gd name="T59" fmla="*/ 52388 h 56"/>
              <a:gd name="T60" fmla="*/ 77787 w 59"/>
              <a:gd name="T61" fmla="*/ 60325 h 56"/>
              <a:gd name="T62" fmla="*/ 73025 w 59"/>
              <a:gd name="T63" fmla="*/ 60325 h 56"/>
              <a:gd name="T64" fmla="*/ 73025 w 59"/>
              <a:gd name="T65" fmla="*/ 65088 h 56"/>
              <a:gd name="T66" fmla="*/ 69850 w 59"/>
              <a:gd name="T67" fmla="*/ 65088 h 56"/>
              <a:gd name="T68" fmla="*/ 69850 w 59"/>
              <a:gd name="T69" fmla="*/ 68263 h 56"/>
              <a:gd name="T70" fmla="*/ 60325 w 59"/>
              <a:gd name="T71" fmla="*/ 73025 h 56"/>
              <a:gd name="T72" fmla="*/ 57150 w 59"/>
              <a:gd name="T73" fmla="*/ 80963 h 56"/>
              <a:gd name="T74" fmla="*/ 77787 w 59"/>
              <a:gd name="T75" fmla="*/ 77788 h 56"/>
              <a:gd name="T76" fmla="*/ 65087 w 59"/>
              <a:gd name="T77" fmla="*/ 77788 h 56"/>
              <a:gd name="T78" fmla="*/ 65087 w 59"/>
              <a:gd name="T79" fmla="*/ 80963 h 56"/>
              <a:gd name="T80" fmla="*/ 53975 w 59"/>
              <a:gd name="T81" fmla="*/ 88900 h 56"/>
              <a:gd name="T82" fmla="*/ 53975 w 59"/>
              <a:gd name="T83" fmla="*/ 84138 h 56"/>
              <a:gd name="T84" fmla="*/ 47625 w 59"/>
              <a:gd name="T85" fmla="*/ 68263 h 56"/>
              <a:gd name="T86" fmla="*/ 23812 w 59"/>
              <a:gd name="T87" fmla="*/ 65088 h 56"/>
              <a:gd name="T88" fmla="*/ 12700 w 59"/>
              <a:gd name="T89" fmla="*/ 47625 h 56"/>
              <a:gd name="T90" fmla="*/ 0 w 59"/>
              <a:gd name="T91" fmla="*/ 41275 h 56"/>
              <a:gd name="T92" fmla="*/ 0 w 59"/>
              <a:gd name="T93" fmla="*/ 31750 h 56"/>
              <a:gd name="T94" fmla="*/ 15875 w 59"/>
              <a:gd name="T95" fmla="*/ 23812 h 5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59"/>
              <a:gd name="T145" fmla="*/ 0 h 56"/>
              <a:gd name="T146" fmla="*/ 59 w 59"/>
              <a:gd name="T147" fmla="*/ 56 h 5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59" h="56">
                <a:moveTo>
                  <a:pt x="30" y="20"/>
                </a:moveTo>
                <a:lnTo>
                  <a:pt x="34" y="20"/>
                </a:lnTo>
                <a:lnTo>
                  <a:pt x="34" y="28"/>
                </a:lnTo>
                <a:lnTo>
                  <a:pt x="30" y="28"/>
                </a:lnTo>
                <a:lnTo>
                  <a:pt x="30" y="30"/>
                </a:lnTo>
                <a:lnTo>
                  <a:pt x="26" y="33"/>
                </a:lnTo>
                <a:lnTo>
                  <a:pt x="23" y="20"/>
                </a:lnTo>
                <a:lnTo>
                  <a:pt x="26" y="12"/>
                </a:lnTo>
                <a:lnTo>
                  <a:pt x="15" y="12"/>
                </a:lnTo>
                <a:lnTo>
                  <a:pt x="20" y="7"/>
                </a:lnTo>
                <a:lnTo>
                  <a:pt x="20" y="4"/>
                </a:lnTo>
                <a:lnTo>
                  <a:pt x="15" y="4"/>
                </a:lnTo>
                <a:lnTo>
                  <a:pt x="15" y="7"/>
                </a:lnTo>
                <a:lnTo>
                  <a:pt x="12" y="15"/>
                </a:lnTo>
                <a:lnTo>
                  <a:pt x="20" y="0"/>
                </a:lnTo>
                <a:lnTo>
                  <a:pt x="15" y="0"/>
                </a:lnTo>
                <a:lnTo>
                  <a:pt x="10" y="4"/>
                </a:lnTo>
                <a:lnTo>
                  <a:pt x="10" y="10"/>
                </a:lnTo>
                <a:lnTo>
                  <a:pt x="5" y="20"/>
                </a:lnTo>
                <a:lnTo>
                  <a:pt x="15" y="28"/>
                </a:lnTo>
                <a:lnTo>
                  <a:pt x="26" y="28"/>
                </a:lnTo>
                <a:lnTo>
                  <a:pt x="34" y="30"/>
                </a:lnTo>
                <a:lnTo>
                  <a:pt x="38" y="36"/>
                </a:lnTo>
                <a:lnTo>
                  <a:pt x="41" y="36"/>
                </a:lnTo>
                <a:lnTo>
                  <a:pt x="41" y="41"/>
                </a:lnTo>
                <a:lnTo>
                  <a:pt x="46" y="46"/>
                </a:lnTo>
                <a:lnTo>
                  <a:pt x="51" y="43"/>
                </a:lnTo>
                <a:lnTo>
                  <a:pt x="59" y="30"/>
                </a:lnTo>
                <a:lnTo>
                  <a:pt x="53" y="30"/>
                </a:lnTo>
                <a:lnTo>
                  <a:pt x="53" y="33"/>
                </a:lnTo>
                <a:lnTo>
                  <a:pt x="49" y="38"/>
                </a:lnTo>
                <a:lnTo>
                  <a:pt x="46" y="38"/>
                </a:lnTo>
                <a:lnTo>
                  <a:pt x="46" y="41"/>
                </a:lnTo>
                <a:lnTo>
                  <a:pt x="44" y="41"/>
                </a:lnTo>
                <a:lnTo>
                  <a:pt x="44" y="43"/>
                </a:lnTo>
                <a:lnTo>
                  <a:pt x="38" y="46"/>
                </a:lnTo>
                <a:lnTo>
                  <a:pt x="36" y="51"/>
                </a:lnTo>
                <a:lnTo>
                  <a:pt x="49" y="49"/>
                </a:lnTo>
                <a:lnTo>
                  <a:pt x="41" y="49"/>
                </a:lnTo>
                <a:lnTo>
                  <a:pt x="41" y="51"/>
                </a:lnTo>
                <a:lnTo>
                  <a:pt x="34" y="56"/>
                </a:lnTo>
                <a:lnTo>
                  <a:pt x="34" y="53"/>
                </a:lnTo>
                <a:lnTo>
                  <a:pt x="30" y="43"/>
                </a:lnTo>
                <a:lnTo>
                  <a:pt x="15" y="41"/>
                </a:lnTo>
                <a:lnTo>
                  <a:pt x="8" y="30"/>
                </a:lnTo>
                <a:lnTo>
                  <a:pt x="0" y="26"/>
                </a:lnTo>
                <a:lnTo>
                  <a:pt x="0" y="20"/>
                </a:lnTo>
                <a:lnTo>
                  <a:pt x="10" y="15"/>
                </a:lnTo>
              </a:path>
            </a:pathLst>
          </a:custGeom>
          <a:noFill/>
          <a:ln w="508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8" name="Freeform 40"/>
          <p:cNvSpPr>
            <a:spLocks/>
          </p:cNvSpPr>
          <p:nvPr/>
        </p:nvSpPr>
        <p:spPr bwMode="auto">
          <a:xfrm>
            <a:off x="7908362" y="4032516"/>
            <a:ext cx="80377" cy="40870"/>
          </a:xfrm>
          <a:custGeom>
            <a:avLst/>
            <a:gdLst>
              <a:gd name="T0" fmla="*/ 7937 w 59"/>
              <a:gd name="T1" fmla="*/ 20638 h 30"/>
              <a:gd name="T2" fmla="*/ 15875 w 59"/>
              <a:gd name="T3" fmla="*/ 44450 h 30"/>
              <a:gd name="T4" fmla="*/ 11112 w 59"/>
              <a:gd name="T5" fmla="*/ 15875 h 30"/>
              <a:gd name="T6" fmla="*/ 7937 w 59"/>
              <a:gd name="T7" fmla="*/ 15875 h 30"/>
              <a:gd name="T8" fmla="*/ 11112 w 59"/>
              <a:gd name="T9" fmla="*/ 47625 h 30"/>
              <a:gd name="T10" fmla="*/ 93662 w 59"/>
              <a:gd name="T11" fmla="*/ 44450 h 30"/>
              <a:gd name="T12" fmla="*/ 85725 w 59"/>
              <a:gd name="T13" fmla="*/ 41275 h 30"/>
              <a:gd name="T14" fmla="*/ 80962 w 59"/>
              <a:gd name="T15" fmla="*/ 0 h 30"/>
              <a:gd name="T16" fmla="*/ 80962 w 59"/>
              <a:gd name="T17" fmla="*/ 15875 h 30"/>
              <a:gd name="T18" fmla="*/ 77787 w 59"/>
              <a:gd name="T19" fmla="*/ 15875 h 30"/>
              <a:gd name="T20" fmla="*/ 77787 w 59"/>
              <a:gd name="T21" fmla="*/ 28575 h 30"/>
              <a:gd name="T22" fmla="*/ 60325 w 59"/>
              <a:gd name="T23" fmla="*/ 38100 h 30"/>
              <a:gd name="T24" fmla="*/ 53975 w 59"/>
              <a:gd name="T25" fmla="*/ 33338 h 30"/>
              <a:gd name="T26" fmla="*/ 53975 w 59"/>
              <a:gd name="T27" fmla="*/ 20638 h 30"/>
              <a:gd name="T28" fmla="*/ 68262 w 59"/>
              <a:gd name="T29" fmla="*/ 3175 h 30"/>
              <a:gd name="T30" fmla="*/ 68262 w 59"/>
              <a:gd name="T31" fmla="*/ 0 h 30"/>
              <a:gd name="T32" fmla="*/ 68262 w 59"/>
              <a:gd name="T33" fmla="*/ 3175 h 30"/>
              <a:gd name="T34" fmla="*/ 49212 w 59"/>
              <a:gd name="T35" fmla="*/ 38100 h 30"/>
              <a:gd name="T36" fmla="*/ 46037 w 59"/>
              <a:gd name="T37" fmla="*/ 38100 h 30"/>
              <a:gd name="T38" fmla="*/ 41275 w 59"/>
              <a:gd name="T39" fmla="*/ 41275 h 30"/>
              <a:gd name="T40" fmla="*/ 41275 w 59"/>
              <a:gd name="T41" fmla="*/ 7938 h 30"/>
              <a:gd name="T42" fmla="*/ 28575 w 59"/>
              <a:gd name="T43" fmla="*/ 7938 h 30"/>
              <a:gd name="T44" fmla="*/ 20637 w 59"/>
              <a:gd name="T45" fmla="*/ 38100 h 30"/>
              <a:gd name="T46" fmla="*/ 20637 w 59"/>
              <a:gd name="T47" fmla="*/ 25400 h 30"/>
              <a:gd name="T48" fmla="*/ 4762 w 59"/>
              <a:gd name="T49" fmla="*/ 15875 h 30"/>
              <a:gd name="T50" fmla="*/ 4762 w 59"/>
              <a:gd name="T51" fmla="*/ 7938 h 30"/>
              <a:gd name="T52" fmla="*/ 0 w 59"/>
              <a:gd name="T53" fmla="*/ 7938 h 30"/>
              <a:gd name="T54" fmla="*/ 0 w 59"/>
              <a:gd name="T55" fmla="*/ 33338 h 30"/>
              <a:gd name="T56" fmla="*/ 4762 w 59"/>
              <a:gd name="T57" fmla="*/ 33338 h 30"/>
              <a:gd name="T58" fmla="*/ 11112 w 59"/>
              <a:gd name="T59" fmla="*/ 38100 h 30"/>
              <a:gd name="T60" fmla="*/ 11112 w 59"/>
              <a:gd name="T61" fmla="*/ 41275 h 30"/>
              <a:gd name="T62" fmla="*/ 65087 w 59"/>
              <a:gd name="T63" fmla="*/ 41275 h 3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59"/>
              <a:gd name="T97" fmla="*/ 0 h 30"/>
              <a:gd name="T98" fmla="*/ 59 w 59"/>
              <a:gd name="T99" fmla="*/ 30 h 3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59" h="30">
                <a:moveTo>
                  <a:pt x="5" y="13"/>
                </a:moveTo>
                <a:lnTo>
                  <a:pt x="10" y="28"/>
                </a:lnTo>
                <a:lnTo>
                  <a:pt x="7" y="10"/>
                </a:lnTo>
                <a:lnTo>
                  <a:pt x="5" y="10"/>
                </a:lnTo>
                <a:lnTo>
                  <a:pt x="7" y="30"/>
                </a:lnTo>
                <a:lnTo>
                  <a:pt x="59" y="28"/>
                </a:lnTo>
                <a:lnTo>
                  <a:pt x="54" y="26"/>
                </a:lnTo>
                <a:lnTo>
                  <a:pt x="51" y="0"/>
                </a:lnTo>
                <a:lnTo>
                  <a:pt x="51" y="10"/>
                </a:lnTo>
                <a:lnTo>
                  <a:pt x="49" y="10"/>
                </a:lnTo>
                <a:lnTo>
                  <a:pt x="49" y="18"/>
                </a:lnTo>
                <a:lnTo>
                  <a:pt x="38" y="24"/>
                </a:lnTo>
                <a:lnTo>
                  <a:pt x="34" y="21"/>
                </a:lnTo>
                <a:lnTo>
                  <a:pt x="34" y="13"/>
                </a:lnTo>
                <a:lnTo>
                  <a:pt x="43" y="2"/>
                </a:lnTo>
                <a:lnTo>
                  <a:pt x="43" y="0"/>
                </a:lnTo>
                <a:lnTo>
                  <a:pt x="43" y="2"/>
                </a:lnTo>
                <a:lnTo>
                  <a:pt x="31" y="24"/>
                </a:lnTo>
                <a:lnTo>
                  <a:pt x="29" y="24"/>
                </a:lnTo>
                <a:lnTo>
                  <a:pt x="26" y="26"/>
                </a:lnTo>
                <a:lnTo>
                  <a:pt x="26" y="5"/>
                </a:lnTo>
                <a:lnTo>
                  <a:pt x="18" y="5"/>
                </a:lnTo>
                <a:lnTo>
                  <a:pt x="13" y="24"/>
                </a:lnTo>
                <a:lnTo>
                  <a:pt x="13" y="16"/>
                </a:lnTo>
                <a:lnTo>
                  <a:pt x="3" y="10"/>
                </a:lnTo>
                <a:lnTo>
                  <a:pt x="3" y="5"/>
                </a:lnTo>
                <a:lnTo>
                  <a:pt x="0" y="5"/>
                </a:lnTo>
                <a:lnTo>
                  <a:pt x="0" y="21"/>
                </a:lnTo>
                <a:lnTo>
                  <a:pt x="3" y="21"/>
                </a:lnTo>
                <a:lnTo>
                  <a:pt x="7" y="24"/>
                </a:lnTo>
                <a:lnTo>
                  <a:pt x="7" y="26"/>
                </a:lnTo>
                <a:lnTo>
                  <a:pt x="41" y="26"/>
                </a:lnTo>
              </a:path>
            </a:pathLst>
          </a:custGeom>
          <a:noFill/>
          <a:ln w="508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39" name="Freeform 41"/>
          <p:cNvSpPr>
            <a:spLocks/>
          </p:cNvSpPr>
          <p:nvPr/>
        </p:nvSpPr>
        <p:spPr bwMode="auto">
          <a:xfrm>
            <a:off x="7751693" y="3749149"/>
            <a:ext cx="80378" cy="76291"/>
          </a:xfrm>
          <a:custGeom>
            <a:avLst/>
            <a:gdLst>
              <a:gd name="T0" fmla="*/ 0 w 59"/>
              <a:gd name="T1" fmla="*/ 60325 h 56"/>
              <a:gd name="T2" fmla="*/ 7938 w 59"/>
              <a:gd name="T3" fmla="*/ 68263 h 56"/>
              <a:gd name="T4" fmla="*/ 15875 w 59"/>
              <a:gd name="T5" fmla="*/ 68263 h 56"/>
              <a:gd name="T6" fmla="*/ 19050 w 59"/>
              <a:gd name="T7" fmla="*/ 77788 h 56"/>
              <a:gd name="T8" fmla="*/ 28575 w 59"/>
              <a:gd name="T9" fmla="*/ 80963 h 56"/>
              <a:gd name="T10" fmla="*/ 31750 w 59"/>
              <a:gd name="T11" fmla="*/ 88900 h 56"/>
              <a:gd name="T12" fmla="*/ 47625 w 59"/>
              <a:gd name="T13" fmla="*/ 85725 h 56"/>
              <a:gd name="T14" fmla="*/ 65088 w 59"/>
              <a:gd name="T15" fmla="*/ 65088 h 56"/>
              <a:gd name="T16" fmla="*/ 65088 w 59"/>
              <a:gd name="T17" fmla="*/ 57150 h 56"/>
              <a:gd name="T18" fmla="*/ 93663 w 59"/>
              <a:gd name="T19" fmla="*/ 23812 h 56"/>
              <a:gd name="T20" fmla="*/ 73025 w 59"/>
              <a:gd name="T21" fmla="*/ 12700 h 56"/>
              <a:gd name="T22" fmla="*/ 73025 w 59"/>
              <a:gd name="T23" fmla="*/ 7938 h 56"/>
              <a:gd name="T24" fmla="*/ 52388 w 59"/>
              <a:gd name="T25" fmla="*/ 0 h 56"/>
              <a:gd name="T26" fmla="*/ 44450 w 59"/>
              <a:gd name="T27" fmla="*/ 39688 h 56"/>
              <a:gd name="T28" fmla="*/ 41275 w 59"/>
              <a:gd name="T29" fmla="*/ 39688 h 56"/>
              <a:gd name="T30" fmla="*/ 31750 w 59"/>
              <a:gd name="T31" fmla="*/ 49212 h 56"/>
              <a:gd name="T32" fmla="*/ 41275 w 59"/>
              <a:gd name="T33" fmla="*/ 49212 h 56"/>
              <a:gd name="T34" fmla="*/ 57150 w 59"/>
              <a:gd name="T35" fmla="*/ 36513 h 56"/>
              <a:gd name="T36" fmla="*/ 60325 w 59"/>
              <a:gd name="T37" fmla="*/ 15875 h 56"/>
              <a:gd name="T38" fmla="*/ 44450 w 59"/>
              <a:gd name="T39" fmla="*/ 12700 h 56"/>
              <a:gd name="T40" fmla="*/ 15875 w 59"/>
              <a:gd name="T41" fmla="*/ 31750 h 56"/>
              <a:gd name="T42" fmla="*/ 15875 w 59"/>
              <a:gd name="T43" fmla="*/ 49212 h 56"/>
              <a:gd name="T44" fmla="*/ 19050 w 59"/>
              <a:gd name="T45" fmla="*/ 49212 h 56"/>
              <a:gd name="T46" fmla="*/ 23813 w 59"/>
              <a:gd name="T47" fmla="*/ 52388 h 56"/>
              <a:gd name="T48" fmla="*/ 41275 w 59"/>
              <a:gd name="T49" fmla="*/ 39688 h 56"/>
              <a:gd name="T50" fmla="*/ 44450 w 59"/>
              <a:gd name="T51" fmla="*/ 31750 h 56"/>
              <a:gd name="T52" fmla="*/ 47625 w 59"/>
              <a:gd name="T53" fmla="*/ 31750 h 56"/>
              <a:gd name="T54" fmla="*/ 47625 w 59"/>
              <a:gd name="T55" fmla="*/ 26988 h 56"/>
              <a:gd name="T56" fmla="*/ 44450 w 59"/>
              <a:gd name="T57" fmla="*/ 26988 h 56"/>
              <a:gd name="T58" fmla="*/ 28575 w 59"/>
              <a:gd name="T59" fmla="*/ 57150 h 56"/>
              <a:gd name="T60" fmla="*/ 44450 w 59"/>
              <a:gd name="T61" fmla="*/ 60325 h 56"/>
              <a:gd name="T62" fmla="*/ 52388 w 59"/>
              <a:gd name="T63" fmla="*/ 39688 h 56"/>
              <a:gd name="T64" fmla="*/ 76200 w 59"/>
              <a:gd name="T65" fmla="*/ 23812 h 56"/>
              <a:gd name="T66" fmla="*/ 68263 w 59"/>
              <a:gd name="T67" fmla="*/ 23812 h 56"/>
              <a:gd name="T68" fmla="*/ 52388 w 59"/>
              <a:gd name="T69" fmla="*/ 44450 h 56"/>
              <a:gd name="T70" fmla="*/ 44450 w 59"/>
              <a:gd name="T71" fmla="*/ 49212 h 56"/>
              <a:gd name="T72" fmla="*/ 44450 w 59"/>
              <a:gd name="T73" fmla="*/ 52388 h 56"/>
              <a:gd name="T74" fmla="*/ 36513 w 59"/>
              <a:gd name="T75" fmla="*/ 60325 h 56"/>
              <a:gd name="T76" fmla="*/ 41275 w 59"/>
              <a:gd name="T77" fmla="*/ 73025 h 56"/>
              <a:gd name="T78" fmla="*/ 47625 w 59"/>
              <a:gd name="T79" fmla="*/ 73025 h 56"/>
              <a:gd name="T80" fmla="*/ 47625 w 59"/>
              <a:gd name="T81" fmla="*/ 65088 h 5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9"/>
              <a:gd name="T124" fmla="*/ 0 h 56"/>
              <a:gd name="T125" fmla="*/ 59 w 59"/>
              <a:gd name="T126" fmla="*/ 56 h 5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9" h="56">
                <a:moveTo>
                  <a:pt x="0" y="38"/>
                </a:moveTo>
                <a:lnTo>
                  <a:pt x="5" y="43"/>
                </a:lnTo>
                <a:lnTo>
                  <a:pt x="10" y="43"/>
                </a:lnTo>
                <a:lnTo>
                  <a:pt x="12" y="49"/>
                </a:lnTo>
                <a:lnTo>
                  <a:pt x="18" y="51"/>
                </a:lnTo>
                <a:lnTo>
                  <a:pt x="20" y="56"/>
                </a:lnTo>
                <a:lnTo>
                  <a:pt x="30" y="54"/>
                </a:lnTo>
                <a:lnTo>
                  <a:pt x="41" y="41"/>
                </a:lnTo>
                <a:lnTo>
                  <a:pt x="41" y="36"/>
                </a:lnTo>
                <a:lnTo>
                  <a:pt x="59" y="15"/>
                </a:lnTo>
                <a:lnTo>
                  <a:pt x="46" y="8"/>
                </a:lnTo>
                <a:lnTo>
                  <a:pt x="46" y="5"/>
                </a:lnTo>
                <a:lnTo>
                  <a:pt x="33" y="0"/>
                </a:lnTo>
                <a:lnTo>
                  <a:pt x="28" y="25"/>
                </a:lnTo>
                <a:lnTo>
                  <a:pt x="26" y="25"/>
                </a:lnTo>
                <a:lnTo>
                  <a:pt x="20" y="31"/>
                </a:lnTo>
                <a:lnTo>
                  <a:pt x="26" y="31"/>
                </a:lnTo>
                <a:lnTo>
                  <a:pt x="36" y="23"/>
                </a:lnTo>
                <a:lnTo>
                  <a:pt x="38" y="10"/>
                </a:lnTo>
                <a:lnTo>
                  <a:pt x="28" y="8"/>
                </a:lnTo>
                <a:lnTo>
                  <a:pt x="10" y="20"/>
                </a:lnTo>
                <a:lnTo>
                  <a:pt x="10" y="31"/>
                </a:lnTo>
                <a:lnTo>
                  <a:pt x="12" y="31"/>
                </a:lnTo>
                <a:lnTo>
                  <a:pt x="15" y="33"/>
                </a:lnTo>
                <a:lnTo>
                  <a:pt x="26" y="25"/>
                </a:lnTo>
                <a:lnTo>
                  <a:pt x="28" y="20"/>
                </a:lnTo>
                <a:lnTo>
                  <a:pt x="30" y="20"/>
                </a:lnTo>
                <a:lnTo>
                  <a:pt x="30" y="17"/>
                </a:lnTo>
                <a:lnTo>
                  <a:pt x="28" y="17"/>
                </a:lnTo>
                <a:lnTo>
                  <a:pt x="18" y="36"/>
                </a:lnTo>
                <a:lnTo>
                  <a:pt x="28" y="38"/>
                </a:lnTo>
                <a:lnTo>
                  <a:pt x="33" y="25"/>
                </a:lnTo>
                <a:lnTo>
                  <a:pt x="48" y="15"/>
                </a:lnTo>
                <a:lnTo>
                  <a:pt x="43" y="15"/>
                </a:lnTo>
                <a:lnTo>
                  <a:pt x="33" y="28"/>
                </a:lnTo>
                <a:lnTo>
                  <a:pt x="28" y="31"/>
                </a:lnTo>
                <a:lnTo>
                  <a:pt x="28" y="33"/>
                </a:lnTo>
                <a:lnTo>
                  <a:pt x="23" y="38"/>
                </a:lnTo>
                <a:lnTo>
                  <a:pt x="26" y="46"/>
                </a:lnTo>
                <a:lnTo>
                  <a:pt x="30" y="46"/>
                </a:lnTo>
                <a:lnTo>
                  <a:pt x="30" y="41"/>
                </a:lnTo>
              </a:path>
            </a:pathLst>
          </a:custGeom>
          <a:noFill/>
          <a:ln w="508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40" name="Freeform 42"/>
          <p:cNvSpPr>
            <a:spLocks/>
          </p:cNvSpPr>
          <p:nvPr/>
        </p:nvSpPr>
        <p:spPr bwMode="auto">
          <a:xfrm>
            <a:off x="7304846" y="3755962"/>
            <a:ext cx="61306" cy="62667"/>
          </a:xfrm>
          <a:custGeom>
            <a:avLst/>
            <a:gdLst>
              <a:gd name="T0" fmla="*/ 0 w 45"/>
              <a:gd name="T1" fmla="*/ 0 h 46"/>
              <a:gd name="T2" fmla="*/ 9525 w 45"/>
              <a:gd name="T3" fmla="*/ 15875 h 46"/>
              <a:gd name="T4" fmla="*/ 11113 w 45"/>
              <a:gd name="T5" fmla="*/ 15875 h 46"/>
              <a:gd name="T6" fmla="*/ 31750 w 45"/>
              <a:gd name="T7" fmla="*/ 47625 h 46"/>
              <a:gd name="T8" fmla="*/ 36513 w 45"/>
              <a:gd name="T9" fmla="*/ 47625 h 46"/>
              <a:gd name="T10" fmla="*/ 71438 w 45"/>
              <a:gd name="T11" fmla="*/ 68263 h 46"/>
              <a:gd name="T12" fmla="*/ 71438 w 45"/>
              <a:gd name="T13" fmla="*/ 73025 h 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5"/>
              <a:gd name="T22" fmla="*/ 0 h 46"/>
              <a:gd name="T23" fmla="*/ 45 w 45"/>
              <a:gd name="T24" fmla="*/ 46 h 4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5" h="46">
                <a:moveTo>
                  <a:pt x="0" y="0"/>
                </a:moveTo>
                <a:lnTo>
                  <a:pt x="6" y="10"/>
                </a:lnTo>
                <a:lnTo>
                  <a:pt x="7" y="10"/>
                </a:lnTo>
                <a:lnTo>
                  <a:pt x="20" y="30"/>
                </a:lnTo>
                <a:lnTo>
                  <a:pt x="23" y="30"/>
                </a:lnTo>
                <a:lnTo>
                  <a:pt x="45" y="43"/>
                </a:lnTo>
                <a:lnTo>
                  <a:pt x="45" y="46"/>
                </a:lnTo>
              </a:path>
            </a:pathLst>
          </a:cu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41" name="Freeform 43"/>
          <p:cNvSpPr>
            <a:spLocks/>
          </p:cNvSpPr>
          <p:nvPr/>
        </p:nvSpPr>
        <p:spPr bwMode="auto">
          <a:xfrm>
            <a:off x="7137279" y="4070661"/>
            <a:ext cx="87190" cy="6812"/>
          </a:xfrm>
          <a:custGeom>
            <a:avLst/>
            <a:gdLst>
              <a:gd name="T0" fmla="*/ 0 w 64"/>
              <a:gd name="T1" fmla="*/ 0 h 5"/>
              <a:gd name="T2" fmla="*/ 23812 w 64"/>
              <a:gd name="T3" fmla="*/ 0 h 5"/>
              <a:gd name="T4" fmla="*/ 28575 w 64"/>
              <a:gd name="T5" fmla="*/ 3175 h 5"/>
              <a:gd name="T6" fmla="*/ 36512 w 64"/>
              <a:gd name="T7" fmla="*/ 3175 h 5"/>
              <a:gd name="T8" fmla="*/ 36512 w 64"/>
              <a:gd name="T9" fmla="*/ 7938 h 5"/>
              <a:gd name="T10" fmla="*/ 80962 w 64"/>
              <a:gd name="T11" fmla="*/ 3175 h 5"/>
              <a:gd name="T12" fmla="*/ 80962 w 64"/>
              <a:gd name="T13" fmla="*/ 0 h 5"/>
              <a:gd name="T14" fmla="*/ 101600 w 64"/>
              <a:gd name="T15" fmla="*/ 0 h 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4"/>
              <a:gd name="T25" fmla="*/ 0 h 5"/>
              <a:gd name="T26" fmla="*/ 64 w 64"/>
              <a:gd name="T27" fmla="*/ 5 h 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4" h="5">
                <a:moveTo>
                  <a:pt x="0" y="0"/>
                </a:moveTo>
                <a:lnTo>
                  <a:pt x="15" y="0"/>
                </a:lnTo>
                <a:lnTo>
                  <a:pt x="18" y="2"/>
                </a:lnTo>
                <a:lnTo>
                  <a:pt x="23" y="2"/>
                </a:lnTo>
                <a:lnTo>
                  <a:pt x="23" y="5"/>
                </a:lnTo>
                <a:lnTo>
                  <a:pt x="51" y="2"/>
                </a:lnTo>
                <a:lnTo>
                  <a:pt x="51" y="0"/>
                </a:lnTo>
                <a:lnTo>
                  <a:pt x="64" y="0"/>
                </a:lnTo>
              </a:path>
            </a:pathLst>
          </a:cu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42" name="Freeform 44"/>
          <p:cNvSpPr>
            <a:spLocks/>
          </p:cNvSpPr>
          <p:nvPr/>
        </p:nvSpPr>
        <p:spPr bwMode="auto">
          <a:xfrm>
            <a:off x="7238092" y="4354027"/>
            <a:ext cx="69479" cy="55856"/>
          </a:xfrm>
          <a:custGeom>
            <a:avLst/>
            <a:gdLst>
              <a:gd name="T0" fmla="*/ 0 w 51"/>
              <a:gd name="T1" fmla="*/ 65088 h 41"/>
              <a:gd name="T2" fmla="*/ 12700 w 51"/>
              <a:gd name="T3" fmla="*/ 49213 h 41"/>
              <a:gd name="T4" fmla="*/ 57150 w 51"/>
              <a:gd name="T5" fmla="*/ 19050 h 41"/>
              <a:gd name="T6" fmla="*/ 69850 w 51"/>
              <a:gd name="T7" fmla="*/ 15875 h 41"/>
              <a:gd name="T8" fmla="*/ 69850 w 51"/>
              <a:gd name="T9" fmla="*/ 12700 h 41"/>
              <a:gd name="T10" fmla="*/ 77787 w 51"/>
              <a:gd name="T11" fmla="*/ 7938 h 41"/>
              <a:gd name="T12" fmla="*/ 80962 w 51"/>
              <a:gd name="T13" fmla="*/ 0 h 4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1"/>
              <a:gd name="T22" fmla="*/ 0 h 41"/>
              <a:gd name="T23" fmla="*/ 51 w 51"/>
              <a:gd name="T24" fmla="*/ 41 h 4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1" h="41">
                <a:moveTo>
                  <a:pt x="0" y="41"/>
                </a:moveTo>
                <a:lnTo>
                  <a:pt x="8" y="31"/>
                </a:lnTo>
                <a:lnTo>
                  <a:pt x="36" y="12"/>
                </a:lnTo>
                <a:lnTo>
                  <a:pt x="44" y="10"/>
                </a:lnTo>
                <a:lnTo>
                  <a:pt x="44" y="8"/>
                </a:lnTo>
                <a:lnTo>
                  <a:pt x="49" y="5"/>
                </a:lnTo>
                <a:lnTo>
                  <a:pt x="51" y="0"/>
                </a:lnTo>
              </a:path>
            </a:pathLst>
          </a:cu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43" name="Freeform 45"/>
          <p:cNvSpPr>
            <a:spLocks/>
          </p:cNvSpPr>
          <p:nvPr/>
        </p:nvSpPr>
        <p:spPr bwMode="auto">
          <a:xfrm>
            <a:off x="7604560" y="4479362"/>
            <a:ext cx="6812" cy="98088"/>
          </a:xfrm>
          <a:custGeom>
            <a:avLst/>
            <a:gdLst>
              <a:gd name="T0" fmla="*/ 7938 w 5"/>
              <a:gd name="T1" fmla="*/ 114300 h 72"/>
              <a:gd name="T2" fmla="*/ 7938 w 5"/>
              <a:gd name="T3" fmla="*/ 103188 h 72"/>
              <a:gd name="T4" fmla="*/ 4763 w 5"/>
              <a:gd name="T5" fmla="*/ 93662 h 72"/>
              <a:gd name="T6" fmla="*/ 0 w 5"/>
              <a:gd name="T7" fmla="*/ 93662 h 72"/>
              <a:gd name="T8" fmla="*/ 4763 w 5"/>
              <a:gd name="T9" fmla="*/ 0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"/>
              <a:gd name="T16" fmla="*/ 0 h 72"/>
              <a:gd name="T17" fmla="*/ 5 w 5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" h="72">
                <a:moveTo>
                  <a:pt x="5" y="72"/>
                </a:moveTo>
                <a:lnTo>
                  <a:pt x="5" y="65"/>
                </a:lnTo>
                <a:lnTo>
                  <a:pt x="3" y="59"/>
                </a:lnTo>
                <a:lnTo>
                  <a:pt x="0" y="59"/>
                </a:lnTo>
                <a:lnTo>
                  <a:pt x="3" y="0"/>
                </a:lnTo>
              </a:path>
            </a:pathLst>
          </a:cu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44" name="Freeform 46"/>
          <p:cNvSpPr>
            <a:spLocks/>
          </p:cNvSpPr>
          <p:nvPr/>
        </p:nvSpPr>
        <p:spPr bwMode="auto">
          <a:xfrm>
            <a:off x="7832071" y="4356751"/>
            <a:ext cx="59943" cy="61306"/>
          </a:xfrm>
          <a:custGeom>
            <a:avLst/>
            <a:gdLst>
              <a:gd name="T0" fmla="*/ 69850 w 44"/>
              <a:gd name="T1" fmla="*/ 71438 h 45"/>
              <a:gd name="T2" fmla="*/ 57150 w 44"/>
              <a:gd name="T3" fmla="*/ 53975 h 45"/>
              <a:gd name="T4" fmla="*/ 49212 w 44"/>
              <a:gd name="T5" fmla="*/ 53975 h 45"/>
              <a:gd name="T6" fmla="*/ 49212 w 44"/>
              <a:gd name="T7" fmla="*/ 46038 h 45"/>
              <a:gd name="T8" fmla="*/ 33338 w 44"/>
              <a:gd name="T9" fmla="*/ 33338 h 45"/>
              <a:gd name="T10" fmla="*/ 25400 w 44"/>
              <a:gd name="T11" fmla="*/ 20638 h 45"/>
              <a:gd name="T12" fmla="*/ 0 w 44"/>
              <a:gd name="T13" fmla="*/ 0 h 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"/>
              <a:gd name="T22" fmla="*/ 0 h 45"/>
              <a:gd name="T23" fmla="*/ 44 w 44"/>
              <a:gd name="T24" fmla="*/ 45 h 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" h="45">
                <a:moveTo>
                  <a:pt x="44" y="45"/>
                </a:moveTo>
                <a:lnTo>
                  <a:pt x="36" y="34"/>
                </a:lnTo>
                <a:lnTo>
                  <a:pt x="31" y="34"/>
                </a:lnTo>
                <a:lnTo>
                  <a:pt x="31" y="29"/>
                </a:lnTo>
                <a:lnTo>
                  <a:pt x="21" y="21"/>
                </a:lnTo>
                <a:lnTo>
                  <a:pt x="16" y="13"/>
                </a:lnTo>
                <a:lnTo>
                  <a:pt x="0" y="0"/>
                </a:lnTo>
              </a:path>
            </a:pathLst>
          </a:cu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45" name="Freeform 47"/>
          <p:cNvSpPr>
            <a:spLocks/>
          </p:cNvSpPr>
          <p:nvPr/>
        </p:nvSpPr>
        <p:spPr bwMode="auto">
          <a:xfrm>
            <a:off x="7908362" y="4070661"/>
            <a:ext cx="88551" cy="9537"/>
          </a:xfrm>
          <a:custGeom>
            <a:avLst/>
            <a:gdLst>
              <a:gd name="T0" fmla="*/ 103187 w 65"/>
              <a:gd name="T1" fmla="*/ 3175 h 7"/>
              <a:gd name="T2" fmla="*/ 87312 w 65"/>
              <a:gd name="T3" fmla="*/ 3175 h 7"/>
              <a:gd name="T4" fmla="*/ 87312 w 65"/>
              <a:gd name="T5" fmla="*/ 0 h 7"/>
              <a:gd name="T6" fmla="*/ 61912 w 65"/>
              <a:gd name="T7" fmla="*/ 0 h 7"/>
              <a:gd name="T8" fmla="*/ 46037 w 65"/>
              <a:gd name="T9" fmla="*/ 7938 h 7"/>
              <a:gd name="T10" fmla="*/ 22225 w 65"/>
              <a:gd name="T11" fmla="*/ 7938 h 7"/>
              <a:gd name="T12" fmla="*/ 0 w 65"/>
              <a:gd name="T13" fmla="*/ 11113 h 7"/>
              <a:gd name="T14" fmla="*/ 0 w 65"/>
              <a:gd name="T15" fmla="*/ 7938 h 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5"/>
              <a:gd name="T25" fmla="*/ 0 h 7"/>
              <a:gd name="T26" fmla="*/ 65 w 65"/>
              <a:gd name="T27" fmla="*/ 7 h 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5" h="7">
                <a:moveTo>
                  <a:pt x="65" y="2"/>
                </a:moveTo>
                <a:lnTo>
                  <a:pt x="55" y="2"/>
                </a:lnTo>
                <a:lnTo>
                  <a:pt x="55" y="0"/>
                </a:lnTo>
                <a:lnTo>
                  <a:pt x="39" y="0"/>
                </a:lnTo>
                <a:lnTo>
                  <a:pt x="29" y="5"/>
                </a:lnTo>
                <a:lnTo>
                  <a:pt x="14" y="5"/>
                </a:lnTo>
                <a:lnTo>
                  <a:pt x="0" y="7"/>
                </a:lnTo>
                <a:lnTo>
                  <a:pt x="0" y="5"/>
                </a:lnTo>
              </a:path>
            </a:pathLst>
          </a:cu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46" name="Freeform 48"/>
          <p:cNvSpPr>
            <a:spLocks/>
          </p:cNvSpPr>
          <p:nvPr/>
        </p:nvSpPr>
        <p:spPr bwMode="auto">
          <a:xfrm>
            <a:off x="7787114" y="3765498"/>
            <a:ext cx="51769" cy="69480"/>
          </a:xfrm>
          <a:custGeom>
            <a:avLst/>
            <a:gdLst>
              <a:gd name="T0" fmla="*/ 60325 w 38"/>
              <a:gd name="T1" fmla="*/ 0 h 51"/>
              <a:gd name="T2" fmla="*/ 60325 w 38"/>
              <a:gd name="T3" fmla="*/ 4763 h 51"/>
              <a:gd name="T4" fmla="*/ 44450 w 38"/>
              <a:gd name="T5" fmla="*/ 15875 h 51"/>
              <a:gd name="T6" fmla="*/ 44450 w 38"/>
              <a:gd name="T7" fmla="*/ 20638 h 51"/>
              <a:gd name="T8" fmla="*/ 39687 w 38"/>
              <a:gd name="T9" fmla="*/ 20638 h 51"/>
              <a:gd name="T10" fmla="*/ 39687 w 38"/>
              <a:gd name="T11" fmla="*/ 25400 h 51"/>
              <a:gd name="T12" fmla="*/ 31750 w 38"/>
              <a:gd name="T13" fmla="*/ 31750 h 51"/>
              <a:gd name="T14" fmla="*/ 31750 w 38"/>
              <a:gd name="T15" fmla="*/ 44450 h 51"/>
              <a:gd name="T16" fmla="*/ 28575 w 38"/>
              <a:gd name="T17" fmla="*/ 53975 h 51"/>
              <a:gd name="T18" fmla="*/ 23812 w 38"/>
              <a:gd name="T19" fmla="*/ 53975 h 51"/>
              <a:gd name="T20" fmla="*/ 11112 w 38"/>
              <a:gd name="T21" fmla="*/ 68263 h 51"/>
              <a:gd name="T22" fmla="*/ 7937 w 38"/>
              <a:gd name="T23" fmla="*/ 68263 h 51"/>
              <a:gd name="T24" fmla="*/ 0 w 38"/>
              <a:gd name="T25" fmla="*/ 80963 h 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8"/>
              <a:gd name="T40" fmla="*/ 0 h 51"/>
              <a:gd name="T41" fmla="*/ 38 w 38"/>
              <a:gd name="T42" fmla="*/ 51 h 5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8" h="51">
                <a:moveTo>
                  <a:pt x="38" y="0"/>
                </a:moveTo>
                <a:lnTo>
                  <a:pt x="38" y="3"/>
                </a:lnTo>
                <a:lnTo>
                  <a:pt x="28" y="10"/>
                </a:lnTo>
                <a:lnTo>
                  <a:pt x="28" y="13"/>
                </a:lnTo>
                <a:lnTo>
                  <a:pt x="25" y="13"/>
                </a:lnTo>
                <a:lnTo>
                  <a:pt x="25" y="16"/>
                </a:lnTo>
                <a:lnTo>
                  <a:pt x="20" y="20"/>
                </a:lnTo>
                <a:lnTo>
                  <a:pt x="20" y="28"/>
                </a:lnTo>
                <a:lnTo>
                  <a:pt x="18" y="34"/>
                </a:lnTo>
                <a:lnTo>
                  <a:pt x="15" y="34"/>
                </a:lnTo>
                <a:lnTo>
                  <a:pt x="7" y="43"/>
                </a:lnTo>
                <a:lnTo>
                  <a:pt x="5" y="43"/>
                </a:lnTo>
                <a:lnTo>
                  <a:pt x="0" y="51"/>
                </a:lnTo>
              </a:path>
            </a:pathLst>
          </a:cu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47" name="Line 49"/>
          <p:cNvSpPr>
            <a:spLocks noChangeShapeType="1"/>
          </p:cNvSpPr>
          <p:nvPr/>
        </p:nvSpPr>
        <p:spPr bwMode="auto">
          <a:xfrm>
            <a:off x="7639982" y="3668772"/>
            <a:ext cx="4087" cy="98088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BE"/>
          </a:p>
        </p:txBody>
      </p:sp>
      <p:sp>
        <p:nvSpPr>
          <p:cNvPr id="29748" name="Line 50"/>
          <p:cNvSpPr>
            <a:spLocks noChangeShapeType="1"/>
          </p:cNvSpPr>
          <p:nvPr/>
        </p:nvSpPr>
        <p:spPr bwMode="auto">
          <a:xfrm>
            <a:off x="3257346" y="4360839"/>
            <a:ext cx="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BE"/>
          </a:p>
        </p:txBody>
      </p:sp>
      <p:sp>
        <p:nvSpPr>
          <p:cNvPr id="29749" name="Oval 51"/>
          <p:cNvSpPr>
            <a:spLocks noChangeArrowheads="1"/>
          </p:cNvSpPr>
          <p:nvPr/>
        </p:nvSpPr>
        <p:spPr bwMode="auto">
          <a:xfrm>
            <a:off x="2038055" y="3825441"/>
            <a:ext cx="35421" cy="35421"/>
          </a:xfrm>
          <a:prstGeom prst="ellipse">
            <a:avLst/>
          </a:prstGeom>
          <a:solidFill>
            <a:srgbClr val="941CA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0" name="Oval 52"/>
          <p:cNvSpPr>
            <a:spLocks noChangeArrowheads="1"/>
          </p:cNvSpPr>
          <p:nvPr/>
        </p:nvSpPr>
        <p:spPr bwMode="auto">
          <a:xfrm>
            <a:off x="2174289" y="3769585"/>
            <a:ext cx="35421" cy="34058"/>
          </a:xfrm>
          <a:prstGeom prst="ellipse">
            <a:avLst/>
          </a:prstGeom>
          <a:solidFill>
            <a:srgbClr val="941CA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1" name="Oval 53"/>
          <p:cNvSpPr>
            <a:spLocks noChangeArrowheads="1"/>
          </p:cNvSpPr>
          <p:nvPr/>
        </p:nvSpPr>
        <p:spPr bwMode="auto">
          <a:xfrm>
            <a:off x="2134781" y="3843151"/>
            <a:ext cx="36783" cy="34058"/>
          </a:xfrm>
          <a:prstGeom prst="ellipse">
            <a:avLst/>
          </a:prstGeom>
          <a:solidFill>
            <a:srgbClr val="941CA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2" name="Oval 54"/>
          <p:cNvSpPr>
            <a:spLocks noChangeArrowheads="1"/>
          </p:cNvSpPr>
          <p:nvPr/>
        </p:nvSpPr>
        <p:spPr bwMode="auto">
          <a:xfrm>
            <a:off x="3268245" y="5280416"/>
            <a:ext cx="35421" cy="35421"/>
          </a:xfrm>
          <a:prstGeom prst="ellipse">
            <a:avLst/>
          </a:prstGeom>
          <a:solidFill>
            <a:srgbClr val="941CA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3" name="Oval 55"/>
          <p:cNvSpPr>
            <a:spLocks noChangeArrowheads="1"/>
          </p:cNvSpPr>
          <p:nvPr/>
        </p:nvSpPr>
        <p:spPr bwMode="auto">
          <a:xfrm>
            <a:off x="2114346" y="3736889"/>
            <a:ext cx="35421" cy="34058"/>
          </a:xfrm>
          <a:prstGeom prst="ellipse">
            <a:avLst/>
          </a:prstGeom>
          <a:solidFill>
            <a:srgbClr val="941CA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4" name="Oval 56"/>
          <p:cNvSpPr>
            <a:spLocks noChangeArrowheads="1"/>
          </p:cNvSpPr>
          <p:nvPr/>
        </p:nvSpPr>
        <p:spPr bwMode="auto">
          <a:xfrm>
            <a:off x="2265566" y="3943964"/>
            <a:ext cx="35421" cy="34058"/>
          </a:xfrm>
          <a:prstGeom prst="ellipse">
            <a:avLst/>
          </a:prstGeom>
          <a:solidFill>
            <a:srgbClr val="941CA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5" name="Oval 57"/>
          <p:cNvSpPr>
            <a:spLocks noChangeArrowheads="1"/>
          </p:cNvSpPr>
          <p:nvPr/>
        </p:nvSpPr>
        <p:spPr bwMode="auto">
          <a:xfrm>
            <a:off x="2212434" y="3784570"/>
            <a:ext cx="35421" cy="35421"/>
          </a:xfrm>
          <a:prstGeom prst="ellipse">
            <a:avLst/>
          </a:prstGeom>
          <a:solidFill>
            <a:srgbClr val="1079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6" name="Oval 58"/>
          <p:cNvSpPr>
            <a:spLocks noChangeArrowheads="1"/>
          </p:cNvSpPr>
          <p:nvPr/>
        </p:nvSpPr>
        <p:spPr bwMode="auto">
          <a:xfrm>
            <a:off x="2192000" y="3908544"/>
            <a:ext cx="34058" cy="34058"/>
          </a:xfrm>
          <a:prstGeom prst="ellipse">
            <a:avLst/>
          </a:prstGeom>
          <a:solidFill>
            <a:srgbClr val="38B0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7" name="Oval 59"/>
          <p:cNvSpPr>
            <a:spLocks noChangeArrowheads="1"/>
          </p:cNvSpPr>
          <p:nvPr/>
        </p:nvSpPr>
        <p:spPr bwMode="auto">
          <a:xfrm>
            <a:off x="2208347" y="3938515"/>
            <a:ext cx="64029" cy="58580"/>
          </a:xfrm>
          <a:prstGeom prst="ellipse">
            <a:avLst/>
          </a:prstGeom>
          <a:solidFill>
            <a:srgbClr val="6474E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8" name="Oval 60"/>
          <p:cNvSpPr>
            <a:spLocks noChangeArrowheads="1"/>
          </p:cNvSpPr>
          <p:nvPr/>
        </p:nvSpPr>
        <p:spPr bwMode="auto">
          <a:xfrm>
            <a:off x="1878662" y="3867674"/>
            <a:ext cx="64029" cy="57218"/>
          </a:xfrm>
          <a:prstGeom prst="ellipse">
            <a:avLst/>
          </a:prstGeom>
          <a:solidFill>
            <a:srgbClr val="6474E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59" name="Oval 61"/>
          <p:cNvSpPr>
            <a:spLocks noChangeArrowheads="1"/>
          </p:cNvSpPr>
          <p:nvPr/>
        </p:nvSpPr>
        <p:spPr bwMode="auto">
          <a:xfrm>
            <a:off x="2123883" y="3738251"/>
            <a:ext cx="64029" cy="58581"/>
          </a:xfrm>
          <a:prstGeom prst="ellipse">
            <a:avLst/>
          </a:prstGeom>
          <a:solidFill>
            <a:srgbClr val="6474E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29760" name="Oval 62"/>
          <p:cNvSpPr>
            <a:spLocks noChangeArrowheads="1"/>
          </p:cNvSpPr>
          <p:nvPr/>
        </p:nvSpPr>
        <p:spPr bwMode="auto">
          <a:xfrm>
            <a:off x="1954953" y="3821354"/>
            <a:ext cx="65392" cy="58580"/>
          </a:xfrm>
          <a:prstGeom prst="ellipse">
            <a:avLst/>
          </a:prstGeom>
          <a:solidFill>
            <a:srgbClr val="6474E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nl-BE" altLang="fr-FR" sz="2060"/>
          </a:p>
        </p:txBody>
      </p:sp>
      <p:sp>
        <p:nvSpPr>
          <p:cNvPr id="62527" name="Text Box 63"/>
          <p:cNvSpPr txBox="1">
            <a:spLocks noChangeArrowheads="1"/>
          </p:cNvSpPr>
          <p:nvPr/>
        </p:nvSpPr>
        <p:spPr bwMode="auto">
          <a:xfrm>
            <a:off x="1253350" y="1201581"/>
            <a:ext cx="6886609" cy="463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347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graphicFrame>
        <p:nvGraphicFramePr>
          <p:cNvPr id="29698" name="Object 64"/>
          <p:cNvGraphicFramePr>
            <a:graphicFrameLocks noChangeAspect="1"/>
          </p:cNvGraphicFramePr>
          <p:nvPr/>
        </p:nvGraphicFramePr>
        <p:xfrm>
          <a:off x="987694" y="1945417"/>
          <a:ext cx="1633441" cy="3089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Drawing" r:id="rId3" imgW="554400" imgH="1047600" progId="FLW3Drawing">
                  <p:embed/>
                </p:oleObj>
              </mc:Choice>
              <mc:Fallback>
                <p:oleObj name="Drawing" r:id="rId3" imgW="554400" imgH="1047600" progId="FLW3Drawing">
                  <p:embed/>
                  <p:pic>
                    <p:nvPicPr>
                      <p:cNvPr id="29698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694" y="1945417"/>
                        <a:ext cx="1633441" cy="3089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65"/>
          <p:cNvGraphicFramePr>
            <a:graphicFrameLocks noChangeAspect="1"/>
          </p:cNvGraphicFramePr>
          <p:nvPr/>
        </p:nvGraphicFramePr>
        <p:xfrm>
          <a:off x="6672722" y="1884112"/>
          <a:ext cx="1645702" cy="3151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Drawing" r:id="rId5" imgW="540000" imgH="1033200" progId="FLW3Drawing">
                  <p:embed/>
                </p:oleObj>
              </mc:Choice>
              <mc:Fallback>
                <p:oleObj name="Drawing" r:id="rId5" imgW="540000" imgH="1033200" progId="FLW3Drawing">
                  <p:embed/>
                  <p:pic>
                    <p:nvPicPr>
                      <p:cNvPr id="29699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722" y="1884112"/>
                        <a:ext cx="1645702" cy="3151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itre 1"/>
          <p:cNvSpPr txBox="1">
            <a:spLocks/>
          </p:cNvSpPr>
          <p:nvPr/>
        </p:nvSpPr>
        <p:spPr>
          <a:xfrm>
            <a:off x="0" y="-261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la </a:t>
            </a:r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maintenance : </a:t>
            </a:r>
            <a:endParaRPr lang="fr-BE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fr-BE" dirty="0">
                <a:solidFill>
                  <a:schemeClr val="accent1"/>
                </a:solidFill>
              </a:rPr>
              <a:t>Usure - distributeur et cage de contrôle </a:t>
            </a:r>
          </a:p>
        </p:txBody>
      </p:sp>
    </p:spTree>
    <p:extLst>
      <p:ext uri="{BB962C8B-B14F-4D97-AF65-F5344CB8AC3E}">
        <p14:creationId xmlns:p14="http://schemas.microsoft.com/office/powerpoint/2010/main" val="33916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1242450" y="2384089"/>
            <a:ext cx="6900233" cy="44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6213" indent="-1762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50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fr-FR" sz="2918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3999819" cy="297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1253350" y="1201581"/>
            <a:ext cx="6886609" cy="463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347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-261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Rôle de la </a:t>
            </a:r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maintenance : </a:t>
            </a:r>
            <a:endParaRPr lang="fr-BE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fr-BE" dirty="0">
                <a:solidFill>
                  <a:schemeClr val="accent1"/>
                </a:solidFill>
              </a:rPr>
              <a:t>Usure - distributeur et cage de contrôle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19565" t="11183" r="8695" b="1860"/>
          <a:stretch/>
        </p:blipFill>
        <p:spPr>
          <a:xfrm>
            <a:off x="5454346" y="1387873"/>
            <a:ext cx="2685613" cy="24414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l="24283" t="3380" b="8729"/>
          <a:stretch/>
        </p:blipFill>
        <p:spPr>
          <a:xfrm>
            <a:off x="5601923" y="4209453"/>
            <a:ext cx="2390458" cy="19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516" y="7075"/>
            <a:ext cx="9144000" cy="1143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fr-BE" b="1" dirty="0" smtClean="0">
                <a:solidFill>
                  <a:schemeClr val="tx2"/>
                </a:solidFill>
              </a:rPr>
              <a:t>Formation Grenaillage</a:t>
            </a:r>
            <a:endParaRPr lang="fr-BE" b="1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r-BE" sz="4800" b="1" dirty="0" smtClean="0">
                <a:solidFill>
                  <a:schemeClr val="accent1"/>
                </a:solidFill>
              </a:rPr>
              <a:t>Merci de votre attention !</a:t>
            </a:r>
            <a:endParaRPr lang="fr-BE" sz="48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Forme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003232" cy="4977381"/>
          </a:xfrm>
        </p:spPr>
        <p:txBody>
          <a:bodyPr>
            <a:normAutofit/>
          </a:bodyPr>
          <a:lstStyle/>
          <a:p>
            <a:pPr algn="just"/>
            <a:r>
              <a:rPr lang="fr-BE" sz="2000" dirty="0" smtClean="0"/>
              <a:t>La grenaille ronde est fabriquée à partir d’acier à haute teneur en carbone, développée pour être utilisée dans des applications nécessitant un effet de rebond et un transfert maximum d’énergie.</a:t>
            </a:r>
          </a:p>
          <a:p>
            <a:pPr algn="just"/>
            <a:r>
              <a:rPr lang="fr-BE" sz="2000" dirty="0" smtClean="0"/>
              <a:t>La grenaille angulaire est obtenu en broyant la grenaille ronde. Cette opération créée des arrêtes coupantes nécessaire à la préparation de surface avant mise en peinture.</a:t>
            </a:r>
            <a:endParaRPr lang="fr-BE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56992"/>
            <a:ext cx="2592288" cy="261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66760"/>
            <a:ext cx="2304256" cy="270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72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BE" dirty="0">
                <a:solidFill>
                  <a:schemeClr val="bg1">
                    <a:lumMod val="65000"/>
                  </a:schemeClr>
                </a:solidFill>
              </a:rPr>
              <a:t>GRENAILLE</a:t>
            </a:r>
            <a:r>
              <a:rPr lang="fr-BE" dirty="0"/>
              <a:t> </a:t>
            </a:r>
            <a:r>
              <a:rPr lang="fr-BE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fr-BE" dirty="0" smtClean="0"/>
              <a:t> </a:t>
            </a:r>
            <a:r>
              <a:rPr lang="fr-BE" dirty="0" smtClean="0">
                <a:solidFill>
                  <a:schemeClr val="accent1"/>
                </a:solidFill>
              </a:rPr>
              <a:t>Taille</a:t>
            </a:r>
            <a:endParaRPr lang="fr-B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31676"/>
            <a:ext cx="5256584" cy="373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52736"/>
            <a:ext cx="2925181" cy="505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56744" y="5155477"/>
            <a:ext cx="84613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BE" sz="900" dirty="0" smtClean="0"/>
              <a:t>0.6-0.85 mm </a:t>
            </a:r>
            <a:endParaRPr lang="fr-BE" sz="900" dirty="0"/>
          </a:p>
        </p:txBody>
      </p:sp>
      <p:sp>
        <p:nvSpPr>
          <p:cNvPr id="7" name="ZoneTexte 6"/>
          <p:cNvSpPr txBox="1"/>
          <p:nvPr/>
        </p:nvSpPr>
        <p:spPr>
          <a:xfrm>
            <a:off x="3478326" y="5155477"/>
            <a:ext cx="92716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BE" sz="900" dirty="0" smtClean="0"/>
              <a:t>0.42-0.71 mm</a:t>
            </a:r>
            <a:endParaRPr lang="fr-BE" sz="900" dirty="0"/>
          </a:p>
        </p:txBody>
      </p:sp>
    </p:spTree>
    <p:extLst>
      <p:ext uri="{BB962C8B-B14F-4D97-AF65-F5344CB8AC3E}">
        <p14:creationId xmlns:p14="http://schemas.microsoft.com/office/powerpoint/2010/main" val="229589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sample white 4х3" id="{DBD6D2E8-0ACE-4C3E-91B5-765FB0F7284F}" vid="{C8FD2ECD-B590-4641-8B11-CA09A883C507}"/>
    </a:ext>
  </a:extLst>
</a:theme>
</file>

<file path=ppt/theme/theme2.xml><?xml version="1.0" encoding="utf-8"?>
<a:theme xmlns:a="http://schemas.openxmlformats.org/drawingml/2006/main" name="1_NLMK 2017">
  <a:themeElements>
    <a:clrScheme name="Другая 1">
      <a:dk1>
        <a:sysClr val="windowText" lastClr="000000"/>
      </a:dk1>
      <a:lt1>
        <a:sysClr val="window" lastClr="FFFFFF"/>
      </a:lt1>
      <a:dk2>
        <a:srgbClr val="00B0F0"/>
      </a:dk2>
      <a:lt2>
        <a:srgbClr val="0070C0"/>
      </a:lt2>
      <a:accent1>
        <a:srgbClr val="336699"/>
      </a:accent1>
      <a:accent2>
        <a:srgbClr val="376092"/>
      </a:accent2>
      <a:accent3>
        <a:srgbClr val="404040"/>
      </a:accent3>
      <a:accent4>
        <a:srgbClr val="646464"/>
      </a:accent4>
      <a:accent5>
        <a:srgbClr val="A3C2E0"/>
      </a:accent5>
      <a:accent6>
        <a:srgbClr val="C00000"/>
      </a:accent6>
      <a:hlink>
        <a:srgbClr val="FFFFFF"/>
      </a:hlink>
      <a:folHlink>
        <a:srgbClr val="FFFFFF"/>
      </a:folHlink>
    </a:clrScheme>
    <a:fontScheme name="Другая 5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F569A691C6CE4EB33700869D4AD580" ma:contentTypeVersion="0" ma:contentTypeDescription="Crée un document." ma:contentTypeScope="" ma:versionID="c6a6463720eda7f41b5ed639e9249cf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4798D6-3E61-44DB-9590-9D58D970A1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B0485A-16A9-4377-8403-4E8E7AEB0D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B880CDE-8985-4252-AE01-57B1A4C7A54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NLMK Clabecq  2018 - Français</Template>
  <TotalTime>422</TotalTime>
  <Words>2792</Words>
  <Application>Microsoft Office PowerPoint</Application>
  <PresentationFormat>Affichage à l'écran (4:3)</PresentationFormat>
  <Paragraphs>637</Paragraphs>
  <Slides>79</Slides>
  <Notes>62</Notes>
  <HiddenSlides>0</HiddenSlides>
  <MMClips>0</MMClips>
  <ScaleCrop>false</ScaleCrop>
  <HeadingPairs>
    <vt:vector size="8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79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Courier New</vt:lpstr>
      <vt:lpstr>Futura</vt:lpstr>
      <vt:lpstr>Futura Std Book</vt:lpstr>
      <vt:lpstr>Open Sans Condensed Light</vt:lpstr>
      <vt:lpstr>Segoe UI</vt:lpstr>
      <vt:lpstr>Segoe UI Light</vt:lpstr>
      <vt:lpstr>Tahoma</vt:lpstr>
      <vt:lpstr>Times New Roman</vt:lpstr>
      <vt:lpstr>Verdana</vt:lpstr>
      <vt:lpstr>Wingdings</vt:lpstr>
      <vt:lpstr>Wingdings</vt:lpstr>
      <vt:lpstr>1_Тема Office</vt:lpstr>
      <vt:lpstr>1_NLMK 2017</vt:lpstr>
      <vt:lpstr>Drawing</vt:lpstr>
      <vt:lpstr>Présentation PowerPoint</vt:lpstr>
      <vt:lpstr>Formation Grenaillage</vt:lpstr>
      <vt:lpstr>Formation Grenaillage</vt:lpstr>
      <vt:lpstr>GRENAILLE : Grenaillage</vt:lpstr>
      <vt:lpstr>GRENAILLE : Grenaillage</vt:lpstr>
      <vt:lpstr>GRENAILLE : Type</vt:lpstr>
      <vt:lpstr>GRENAILLE : Processus de fabrication</vt:lpstr>
      <vt:lpstr>GRENAILLE : Forme</vt:lpstr>
      <vt:lpstr>GRENAILLE : Taille</vt:lpstr>
      <vt:lpstr>GRENAILLE : Energie cinétique</vt:lpstr>
      <vt:lpstr>GRENAILLE : Mélange opératoire</vt:lpstr>
      <vt:lpstr>GRENAILLE : Rugosité</vt:lpstr>
      <vt:lpstr>GRENAILLE : Nombre de particules par kg</vt:lpstr>
      <vt:lpstr>GRENAILLE : Equilibre du mélange opératoire</vt:lpstr>
      <vt:lpstr>GRENAILLE : Equilibre du mélange opératoire</vt:lpstr>
      <vt:lpstr>GRENAILLE : Analyse granulométrique</vt:lpstr>
      <vt:lpstr>Formation Grenaillage</vt:lpstr>
      <vt:lpstr>MACHINE : Schémas de l’installation</vt:lpstr>
      <vt:lpstr>MACHINE : Schémas de l’installation</vt:lpstr>
      <vt:lpstr>MACHINE : Les principaux éléments</vt:lpstr>
      <vt:lpstr>MACHINE : La turbine – Vue éclatée</vt:lpstr>
      <vt:lpstr>MACHINE : La turbine</vt:lpstr>
      <vt:lpstr>MACHINE : Les pièces d’usure</vt:lpstr>
      <vt:lpstr>MACHINE : Les palettes</vt:lpstr>
      <vt:lpstr>MACHINE : Pièces d’usure</vt:lpstr>
      <vt:lpstr>MACHINE : Projection de grenailles</vt:lpstr>
      <vt:lpstr>MACHINE : Projection de grenailles</vt:lpstr>
      <vt:lpstr>MACHINE : Réglage du point chaud</vt:lpstr>
      <vt:lpstr>MACHINE : Réglage du point chaud</vt:lpstr>
      <vt:lpstr>MACHINE : Réglage du point chaud</vt:lpstr>
      <vt:lpstr>MACHINE : Le point chaud</vt:lpstr>
      <vt:lpstr>MACHINE : Influence du MO sur le point chaud</vt:lpstr>
      <vt:lpstr>MACHINE : Influence du MO sur le point chaud</vt:lpstr>
      <vt:lpstr>MACHINE : Influence du MO sur le point chaud</vt:lpstr>
      <vt:lpstr>MACHINE : Influence du MO sur le point chaud</vt:lpstr>
      <vt:lpstr>MACHINE : Influence de la vitesse de turbine</vt:lpstr>
      <vt:lpstr>MACHINE : Puissance moteur</vt:lpstr>
      <vt:lpstr>MACHINE : Débit de grenaillage</vt:lpstr>
      <vt:lpstr>MACHINE : Efficacité grenaillage</vt:lpstr>
      <vt:lpstr>MACHINE : Vitesse de projection</vt:lpstr>
      <vt:lpstr>MACHINE : Les turbines Rutten</vt:lpstr>
      <vt:lpstr>MACHINE : Les turbines Rutten</vt:lpstr>
      <vt:lpstr>MACHINE : Les turbines Rutten</vt:lpstr>
      <vt:lpstr>MACHINE : Les turbines Rutten</vt:lpstr>
      <vt:lpstr>MACHINE : L’énergie cinétique</vt:lpstr>
      <vt:lpstr>MACHINE : Séparateur</vt:lpstr>
      <vt:lpstr>MACHINE : Séparateur</vt:lpstr>
      <vt:lpstr>MACHINE : Séparateur</vt:lpstr>
      <vt:lpstr>MACHINE : Séparateur</vt:lpstr>
      <vt:lpstr>MACHINE : Séparateur</vt:lpstr>
      <vt:lpstr>MACHINE : Séparateur – Défaut type</vt:lpstr>
      <vt:lpstr>MACHINE : Courbe granulométrique - Standard</vt:lpstr>
      <vt:lpstr>MACHINE : Courbe granulométrique – Défaut type</vt:lpstr>
      <vt:lpstr>MACHINE : Courbe granulométrique – Défaut type</vt:lpstr>
      <vt:lpstr>MACHINE : Courbe granulométrique – Défaut type</vt:lpstr>
      <vt:lpstr>MACHINE : Seuil d’élimination</vt:lpstr>
      <vt:lpstr>MACHINE : Dépoussiéreur – Fonctionnement</vt:lpstr>
      <vt:lpstr>MACHINE : Dépoussiéreur – Altération des manches</vt:lpstr>
      <vt:lpstr>MACHINE : Dépoussiéreur – Défaut de fonctionnement</vt:lpstr>
      <vt:lpstr>MACHINE : Dépoussiéreur – Défaut de fonctionnement</vt:lpstr>
      <vt:lpstr>MACHINE : Dépoussiéreur – précaution et sécurité</vt:lpstr>
      <vt:lpstr>Formation Grenaillage</vt:lpstr>
      <vt:lpstr>Rôle de l’opérateur</vt:lpstr>
      <vt:lpstr>Rôle de l’opérateur : Efficacité</vt:lpstr>
      <vt:lpstr>Rôle de l’opérateur : Alimentation de la grenailleuse</vt:lpstr>
      <vt:lpstr>Rôle de l’opérateur : Règle d’addition en fonctionnement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Rôle de l’opérateur</vt:lpstr>
      <vt:lpstr>Formation Grenaillage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Formation Grenaillage</vt:lpstr>
    </vt:vector>
  </TitlesOfParts>
  <Company>NLMK Europe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Laksiri Rachid</dc:creator>
  <cp:lastModifiedBy>Laksiri Rachid</cp:lastModifiedBy>
  <cp:revision>44</cp:revision>
  <cp:lastPrinted>2025-05-05T11:18:54Z</cp:lastPrinted>
  <dcterms:created xsi:type="dcterms:W3CDTF">2021-03-23T16:09:06Z</dcterms:created>
  <dcterms:modified xsi:type="dcterms:W3CDTF">2025-05-05T11:21:41Z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0x01010037F569A691C6CE4EB33700869D4AD580</vt:lpwstr>
  </property>
</Properties>
</file>